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2"/>
  </p:notesMasterIdLst>
  <p:sldIdLst>
    <p:sldId id="258" r:id="rId2"/>
    <p:sldId id="265" r:id="rId3"/>
    <p:sldId id="260" r:id="rId4"/>
    <p:sldId id="261" r:id="rId5"/>
    <p:sldId id="262" r:id="rId6"/>
    <p:sldId id="263" r:id="rId7"/>
    <p:sldId id="264" r:id="rId8"/>
    <p:sldId id="266" r:id="rId9"/>
    <p:sldId id="268" r:id="rId10"/>
    <p:sldId id="270" r:id="rId11"/>
    <p:sldId id="271" r:id="rId12"/>
    <p:sldId id="272" r:id="rId13"/>
    <p:sldId id="273" r:id="rId14"/>
    <p:sldId id="274" r:id="rId15"/>
    <p:sldId id="275" r:id="rId16"/>
    <p:sldId id="277" r:id="rId17"/>
    <p:sldId id="278" r:id="rId18"/>
    <p:sldId id="279" r:id="rId19"/>
    <p:sldId id="280" r:id="rId20"/>
    <p:sldId id="281" r:id="rId21"/>
    <p:sldId id="282" r:id="rId22"/>
    <p:sldId id="283" r:id="rId23"/>
    <p:sldId id="284" r:id="rId24"/>
    <p:sldId id="285" r:id="rId25"/>
    <p:sldId id="286" r:id="rId26"/>
    <p:sldId id="287" r:id="rId27"/>
    <p:sldId id="289" r:id="rId28"/>
    <p:sldId id="290" r:id="rId29"/>
    <p:sldId id="291" r:id="rId30"/>
    <p:sldId id="292" r:id="rId31"/>
    <p:sldId id="293" r:id="rId32"/>
    <p:sldId id="294" r:id="rId33"/>
    <p:sldId id="295" r:id="rId34"/>
    <p:sldId id="296" r:id="rId35"/>
    <p:sldId id="297" r:id="rId36"/>
    <p:sldId id="298" r:id="rId37"/>
    <p:sldId id="299" r:id="rId38"/>
    <p:sldId id="300" r:id="rId39"/>
    <p:sldId id="301" r:id="rId40"/>
    <p:sldId id="302" r:id="rId41"/>
    <p:sldId id="303" r:id="rId42"/>
    <p:sldId id="304" r:id="rId43"/>
    <p:sldId id="306" r:id="rId44"/>
    <p:sldId id="307" r:id="rId45"/>
    <p:sldId id="308" r:id="rId46"/>
    <p:sldId id="311" r:id="rId47"/>
    <p:sldId id="312" r:id="rId48"/>
    <p:sldId id="313" r:id="rId49"/>
    <p:sldId id="314" r:id="rId50"/>
    <p:sldId id="315" r:id="rId51"/>
    <p:sldId id="316" r:id="rId52"/>
    <p:sldId id="317" r:id="rId53"/>
    <p:sldId id="318" r:id="rId54"/>
    <p:sldId id="319" r:id="rId55"/>
    <p:sldId id="320" r:id="rId56"/>
    <p:sldId id="322" r:id="rId57"/>
    <p:sldId id="321" r:id="rId58"/>
    <p:sldId id="323" r:id="rId59"/>
    <p:sldId id="324" r:id="rId60"/>
    <p:sldId id="325" r:id="rId61"/>
    <p:sldId id="326" r:id="rId62"/>
    <p:sldId id="329" r:id="rId63"/>
    <p:sldId id="331" r:id="rId64"/>
    <p:sldId id="333" r:id="rId65"/>
    <p:sldId id="334" r:id="rId66"/>
    <p:sldId id="337" r:id="rId67"/>
    <p:sldId id="338" r:id="rId68"/>
    <p:sldId id="340" r:id="rId69"/>
    <p:sldId id="341" r:id="rId70"/>
    <p:sldId id="342" r:id="rId71"/>
    <p:sldId id="343" r:id="rId72"/>
    <p:sldId id="339" r:id="rId73"/>
    <p:sldId id="347" r:id="rId74"/>
    <p:sldId id="345" r:id="rId75"/>
    <p:sldId id="348" r:id="rId76"/>
    <p:sldId id="346" r:id="rId77"/>
    <p:sldId id="350" r:id="rId78"/>
    <p:sldId id="351" r:id="rId79"/>
    <p:sldId id="352" r:id="rId80"/>
    <p:sldId id="353" r:id="rId81"/>
    <p:sldId id="355" r:id="rId82"/>
    <p:sldId id="357" r:id="rId83"/>
    <p:sldId id="356" r:id="rId84"/>
    <p:sldId id="358" r:id="rId85"/>
    <p:sldId id="359" r:id="rId86"/>
    <p:sldId id="360" r:id="rId87"/>
    <p:sldId id="361" r:id="rId88"/>
    <p:sldId id="362" r:id="rId89"/>
    <p:sldId id="363" r:id="rId90"/>
    <p:sldId id="365" r:id="rId9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1FE85927-F049-4448-B824-DA6A6127D7A3}">
          <p14:sldIdLst>
            <p14:sldId id="258"/>
            <p14:sldId id="265"/>
            <p14:sldId id="260"/>
            <p14:sldId id="261"/>
            <p14:sldId id="262"/>
            <p14:sldId id="263"/>
            <p14:sldId id="264"/>
            <p14:sldId id="266"/>
            <p14:sldId id="268"/>
            <p14:sldId id="270"/>
            <p14:sldId id="271"/>
            <p14:sldId id="272"/>
            <p14:sldId id="273"/>
            <p14:sldId id="274"/>
            <p14:sldId id="275"/>
            <p14:sldId id="277"/>
            <p14:sldId id="278"/>
            <p14:sldId id="279"/>
            <p14:sldId id="280"/>
            <p14:sldId id="281"/>
            <p14:sldId id="282"/>
            <p14:sldId id="283"/>
          </p14:sldIdLst>
        </p14:section>
        <p14:section name="模板滤波基础" id="{042EC404-9499-4B74-B07E-2BD0AE65706C}">
          <p14:sldIdLst>
            <p14:sldId id="284"/>
            <p14:sldId id="285"/>
            <p14:sldId id="286"/>
            <p14:sldId id="287"/>
            <p14:sldId id="289"/>
            <p14:sldId id="290"/>
            <p14:sldId id="291"/>
            <p14:sldId id="292"/>
            <p14:sldId id="293"/>
          </p14:sldIdLst>
        </p14:section>
        <p14:section name="平滑滤波" id="{FF687853-6F5F-4B8D-8641-C9975C670388}">
          <p14:sldIdLst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6"/>
          </p14:sldIdLst>
        </p14:section>
        <p14:section name="锐化滤波器" id="{5FE1F71D-8ECD-4911-A0B2-F7125BEB7F17}">
          <p14:sldIdLst>
            <p14:sldId id="307"/>
            <p14:sldId id="308"/>
            <p14:sldId id="311"/>
            <p14:sldId id="312"/>
            <p14:sldId id="313"/>
            <p14:sldId id="314"/>
            <p14:sldId id="315"/>
            <p14:sldId id="316"/>
            <p14:sldId id="317"/>
            <p14:sldId id="318"/>
            <p14:sldId id="319"/>
            <p14:sldId id="320"/>
            <p14:sldId id="322"/>
            <p14:sldId id="321"/>
            <p14:sldId id="323"/>
            <p14:sldId id="324"/>
          </p14:sldIdLst>
        </p14:section>
        <p14:section name="3.7 混合空间增强法" id="{EDE4A38C-15FD-4602-B8AE-9AF2B6ABBAC2}">
          <p14:sldIdLst>
            <p14:sldId id="325"/>
            <p14:sldId id="326"/>
            <p14:sldId id="329"/>
          </p14:sldIdLst>
        </p14:section>
        <p14:section name="3.8 使用模糊技术" id="{9FD86B54-9F51-4134-B225-D6117B9A5E91}">
          <p14:sldIdLst>
            <p14:sldId id="331"/>
            <p14:sldId id="333"/>
            <p14:sldId id="334"/>
            <p14:sldId id="337"/>
            <p14:sldId id="338"/>
            <p14:sldId id="340"/>
            <p14:sldId id="341"/>
            <p14:sldId id="342"/>
            <p14:sldId id="343"/>
            <p14:sldId id="339"/>
            <p14:sldId id="347"/>
            <p14:sldId id="345"/>
            <p14:sldId id="348"/>
            <p14:sldId id="346"/>
            <p14:sldId id="350"/>
            <p14:sldId id="351"/>
            <p14:sldId id="352"/>
            <p14:sldId id="353"/>
            <p14:sldId id="355"/>
            <p14:sldId id="357"/>
            <p14:sldId id="356"/>
            <p14:sldId id="358"/>
            <p14:sldId id="359"/>
            <p14:sldId id="360"/>
            <p14:sldId id="361"/>
            <p14:sldId id="362"/>
            <p14:sldId id="363"/>
            <p14:sldId id="36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x sy" initials="xs" lastIdx="1" clrIdx="0">
    <p:extLst>
      <p:ext uri="{19B8F6BF-5375-455C-9EA6-DF929625EA0E}">
        <p15:presenceInfo xmlns:p15="http://schemas.microsoft.com/office/powerpoint/2012/main" userId="x sy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3" autoAdjust="0"/>
    <p:restoredTop sz="89493" autoAdjust="0"/>
  </p:normalViewPr>
  <p:slideViewPr>
    <p:cSldViewPr snapToGrid="0">
      <p:cViewPr varScale="1">
        <p:scale>
          <a:sx n="65" d="100"/>
          <a:sy n="65" d="100"/>
        </p:scale>
        <p:origin x="700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viewProps" Target="view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01A3D3-7976-4D29-A6CB-0D165880DA65}" type="datetimeFigureOut">
              <a:rPr lang="zh-CN" altLang="en-US" smtClean="0"/>
              <a:t>2020/1/9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B7429C-F76E-4220-8DA2-B10927519C7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39442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B7429C-F76E-4220-8DA2-B10927519C72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86101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B7429C-F76E-4220-8DA2-B10927519C72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46054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B7429C-F76E-4220-8DA2-B10927519C72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74481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B7429C-F76E-4220-8DA2-B10927519C72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34794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B7429C-F76E-4220-8DA2-B10927519C72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12086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B7429C-F76E-4220-8DA2-B10927519C72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92475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B7429C-F76E-4220-8DA2-B10927519C72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97462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B7429C-F76E-4220-8DA2-B10927519C72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47200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B7429C-F76E-4220-8DA2-B10927519C72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84625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B7429C-F76E-4220-8DA2-B10927519C72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11878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B7429C-F76E-4220-8DA2-B10927519C72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21546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B7429C-F76E-4220-8DA2-B10927519C72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838975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B7429C-F76E-4220-8DA2-B10927519C72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162608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B7429C-F76E-4220-8DA2-B10927519C72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7937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B7429C-F76E-4220-8DA2-B10927519C72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092472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B7429C-F76E-4220-8DA2-B10927519C72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644186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B7429C-F76E-4220-8DA2-B10927519C72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470457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B7429C-F76E-4220-8DA2-B10927519C72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576346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B7429C-F76E-4220-8DA2-B10927519C72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607858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B7429C-F76E-4220-8DA2-B10927519C72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831407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B7429C-F76E-4220-8DA2-B10927519C72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901704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B7429C-F76E-4220-8DA2-B10927519C72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50484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B7429C-F76E-4220-8DA2-B10927519C72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651480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B7429C-F76E-4220-8DA2-B10927519C72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771062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B7429C-F76E-4220-8DA2-B10927519C72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55684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B7429C-F76E-4220-8DA2-B10927519C72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746826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B7429C-F76E-4220-8DA2-B10927519C72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002379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B7429C-F76E-4220-8DA2-B10927519C72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303779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B7429C-F76E-4220-8DA2-B10927519C72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045774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B7429C-F76E-4220-8DA2-B10927519C72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607798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B7429C-F76E-4220-8DA2-B10927519C72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331460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B7429C-F76E-4220-8DA2-B10927519C72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857738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B7429C-F76E-4220-8DA2-B10927519C72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18605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B7429C-F76E-4220-8DA2-B10927519C72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279161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B7429C-F76E-4220-8DA2-B10927519C72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688661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B7429C-F76E-4220-8DA2-B10927519C72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280235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B7429C-F76E-4220-8DA2-B10927519C72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835512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B7429C-F76E-4220-8DA2-B10927519C72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60692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B7429C-F76E-4220-8DA2-B10927519C72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339302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B7429C-F76E-4220-8DA2-B10927519C72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942638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B7429C-F76E-4220-8DA2-B10927519C72}" type="slidenum">
              <a:rPr lang="zh-CN" altLang="en-US" smtClean="0"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550576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2</a:t>
            </a:r>
            <a:r>
              <a:rPr lang="zh-CN" altLang="en-US" dirty="0"/>
              <a:t>次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B7429C-F76E-4220-8DA2-B10927519C72}" type="slidenum">
              <a:rPr lang="zh-CN" altLang="en-US" smtClean="0"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155910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算子求和为</a:t>
            </a:r>
            <a:r>
              <a:rPr lang="en-US" altLang="zh-CN" dirty="0"/>
              <a:t>0: </a:t>
            </a:r>
            <a:r>
              <a:rPr lang="zh-CN" altLang="en-US" dirty="0"/>
              <a:t>对于平滑的局部</a:t>
            </a:r>
            <a:r>
              <a:rPr lang="en-US" altLang="zh-CN" dirty="0"/>
              <a:t>, </a:t>
            </a:r>
            <a:r>
              <a:rPr lang="zh-CN" altLang="en-US" dirty="0"/>
              <a:t>结果趋近于</a:t>
            </a:r>
            <a:r>
              <a:rPr lang="en-US" altLang="zh-CN" dirty="0"/>
              <a:t>0; </a:t>
            </a:r>
            <a:r>
              <a:rPr lang="zh-CN" altLang="en-US" dirty="0"/>
              <a:t>对角线上权重较低</a:t>
            </a:r>
            <a:r>
              <a:rPr lang="en-US" altLang="zh-CN" dirty="0"/>
              <a:t>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B7429C-F76E-4220-8DA2-B10927519C72}" type="slidenum">
              <a:rPr lang="zh-CN" altLang="en-US" smtClean="0"/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065579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B7429C-F76E-4220-8DA2-B10927519C72}" type="slidenum">
              <a:rPr lang="zh-CN" altLang="en-US" smtClean="0"/>
              <a:t>60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67472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B7429C-F76E-4220-8DA2-B10927519C72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307967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B7429C-F76E-4220-8DA2-B10927519C72}" type="slidenum">
              <a:rPr lang="zh-CN" altLang="en-US" smtClean="0"/>
              <a:t>61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149366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B7429C-F76E-4220-8DA2-B10927519C72}" type="slidenum">
              <a:rPr lang="zh-CN" altLang="en-US" smtClean="0"/>
              <a:t>62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63048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如果有一本书，以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50%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的可能属于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，以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35%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的可能属于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，则同时属于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A,B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集合的可能性为取其两者可能性的最小值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35%.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这便是集合交的定义，即模糊集合交集里的成员归属是集合里最小程度的成员归属。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B7429C-F76E-4220-8DA2-B10927519C72}" type="slidenum">
              <a:rPr lang="zh-CN" altLang="en-US" smtClean="0"/>
              <a:t>63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7913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B7429C-F76E-4220-8DA2-B10927519C72}" type="slidenum">
              <a:rPr lang="zh-CN" altLang="en-US" smtClean="0"/>
              <a:t>64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223744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如果有一本书，以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50%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的可能属于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，以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35%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的可能属于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，则同时属于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A,B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集合的可能性为取其两者可能性的最小值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35%.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这便是集合交的定义，即模糊集合交集里的成员归属是集合里最小程度的成员归属。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B7429C-F76E-4220-8DA2-B10927519C72}" type="slidenum">
              <a:rPr lang="zh-CN" altLang="en-US" smtClean="0"/>
              <a:t>65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24611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B7429C-F76E-4220-8DA2-B10927519C72}" type="slidenum">
              <a:rPr lang="zh-CN" altLang="en-US" smtClean="0"/>
              <a:t>66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062687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B7429C-F76E-4220-8DA2-B10927519C72}" type="slidenum">
              <a:rPr lang="zh-CN" altLang="en-US" smtClean="0"/>
              <a:t>67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491972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B7429C-F76E-4220-8DA2-B10927519C72}" type="slidenum">
              <a:rPr lang="zh-CN" altLang="en-US" smtClean="0"/>
              <a:t>68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664847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B7429C-F76E-4220-8DA2-B10927519C72}" type="slidenum">
              <a:rPr lang="zh-CN" altLang="en-US" smtClean="0"/>
              <a:t>69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81477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B7429C-F76E-4220-8DA2-B10927519C72}" type="slidenum">
              <a:rPr lang="zh-CN" altLang="en-US" smtClean="0"/>
              <a:t>70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77323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B7429C-F76E-4220-8DA2-B10927519C72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506209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B7429C-F76E-4220-8DA2-B10927519C72}" type="slidenum">
              <a:rPr lang="zh-CN" altLang="en-US" smtClean="0"/>
              <a:t>71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29853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B7429C-F76E-4220-8DA2-B10927519C72}" type="slidenum">
              <a:rPr lang="zh-CN" altLang="en-US" smtClean="0"/>
              <a:t>72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941969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B7429C-F76E-4220-8DA2-B10927519C72}" type="slidenum">
              <a:rPr lang="zh-CN" altLang="en-US" smtClean="0"/>
              <a:t>73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1941094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B7429C-F76E-4220-8DA2-B10927519C72}" type="slidenum">
              <a:rPr lang="zh-CN" altLang="en-US" smtClean="0"/>
              <a:t>74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487112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B7429C-F76E-4220-8DA2-B10927519C72}" type="slidenum">
              <a:rPr lang="zh-CN" altLang="en-US" smtClean="0"/>
              <a:t>75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267416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B7429C-F76E-4220-8DA2-B10927519C72}" type="slidenum">
              <a:rPr lang="zh-CN" altLang="en-US" smtClean="0"/>
              <a:t>76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2885918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B7429C-F76E-4220-8DA2-B10927519C72}" type="slidenum">
              <a:rPr lang="zh-CN" altLang="en-US" smtClean="0"/>
              <a:t>77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9509592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B7429C-F76E-4220-8DA2-B10927519C72}" type="slidenum">
              <a:rPr lang="zh-CN" altLang="en-US" smtClean="0"/>
              <a:t>78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316739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B7429C-F76E-4220-8DA2-B10927519C72}" type="slidenum">
              <a:rPr lang="zh-CN" altLang="en-US" smtClean="0"/>
              <a:t>79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9491143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B7429C-F76E-4220-8DA2-B10927519C72}" type="slidenum">
              <a:rPr lang="zh-CN" altLang="en-US" smtClean="0"/>
              <a:t>80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0959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B7429C-F76E-4220-8DA2-B10927519C72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87486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B7429C-F76E-4220-8DA2-B10927519C72}" type="slidenum">
              <a:rPr lang="zh-CN" altLang="en-US" smtClean="0"/>
              <a:t>81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535503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B7429C-F76E-4220-8DA2-B10927519C72}" type="slidenum">
              <a:rPr lang="zh-CN" altLang="en-US" smtClean="0"/>
              <a:t>82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7757363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B7429C-F76E-4220-8DA2-B10927519C72}" type="slidenum">
              <a:rPr lang="zh-CN" altLang="en-US" smtClean="0"/>
              <a:t>83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048117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B7429C-F76E-4220-8DA2-B10927519C72}" type="slidenum">
              <a:rPr lang="zh-CN" altLang="en-US" smtClean="0"/>
              <a:t>84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184772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B7429C-F76E-4220-8DA2-B10927519C72}" type="slidenum">
              <a:rPr lang="zh-CN" altLang="en-US" smtClean="0"/>
              <a:t>85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41570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B7429C-F76E-4220-8DA2-B10927519C72}" type="slidenum">
              <a:rPr lang="zh-CN" altLang="en-US" smtClean="0"/>
              <a:t>86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1603196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B7429C-F76E-4220-8DA2-B10927519C72}" type="slidenum">
              <a:rPr lang="zh-CN" altLang="en-US" smtClean="0"/>
              <a:t>87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2711572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B7429C-F76E-4220-8DA2-B10927519C72}" type="slidenum">
              <a:rPr lang="zh-CN" altLang="en-US" smtClean="0"/>
              <a:t>88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7814069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B7429C-F76E-4220-8DA2-B10927519C72}" type="slidenum">
              <a:rPr lang="zh-CN" altLang="en-US" smtClean="0"/>
              <a:t>89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5498653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B7429C-F76E-4220-8DA2-B10927519C72}" type="slidenum">
              <a:rPr lang="zh-CN" altLang="en-US" smtClean="0"/>
              <a:t>90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35400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B7429C-F76E-4220-8DA2-B10927519C72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75964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B7429C-F76E-4220-8DA2-B10927519C72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79163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CB50F3-377D-4EAE-9199-60100BD393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0FF5555-C920-420F-AEF3-56FBCDC426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6A2E73C-F93D-4AD1-8B4B-A87E4A75B9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BF3DA-402F-4560-AA50-B4DB3296E9E8}" type="datetimeFigureOut">
              <a:rPr lang="zh-CN" altLang="en-US" smtClean="0"/>
              <a:t>2020/1/9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C704239-9E7A-40F0-92A5-D788013AFB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4E2560C-E8CE-4B50-AF40-87915A8AB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21411A-6148-4568-A471-DB45EC3BD6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78562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5C2F2C5-8AC8-4063-8003-A007E10C7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420B14A-20A1-486D-A936-24820450E2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3231A30-7C8B-447B-8DCC-D87EAE7E1D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BF3DA-402F-4560-AA50-B4DB3296E9E8}" type="datetimeFigureOut">
              <a:rPr lang="zh-CN" altLang="en-US" smtClean="0"/>
              <a:t>2020/1/9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F23E281-3C71-4929-A051-7A9A2791F4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1978417-3E23-4FD8-81B1-B0A691865C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21411A-6148-4568-A471-DB45EC3BD6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20177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27DCBA32-8AE4-4455-8287-1202198623D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72BBDE5-76C0-42DF-9B06-BC3EE244D4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569A1AB-9298-4F83-A1CA-8CB4FAD469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BF3DA-402F-4560-AA50-B4DB3296E9E8}" type="datetimeFigureOut">
              <a:rPr lang="zh-CN" altLang="en-US" smtClean="0"/>
              <a:t>2020/1/9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C8899F4-FA95-4F74-B89A-B531BF4C64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B1EE317-0EFF-4FB2-A579-D04371ED96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21411A-6148-4568-A471-DB45EC3BD6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08361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1E7922-C521-473A-B7CC-BFC598AEC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EF1E845-6EC7-4B43-9727-EFDD92D402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AC39465-E7CB-47FF-B843-806B49D95A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BF3DA-402F-4560-AA50-B4DB3296E9E8}" type="datetimeFigureOut">
              <a:rPr lang="zh-CN" altLang="en-US" smtClean="0"/>
              <a:t>2020/1/9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B5185AE-D901-41EE-915F-BCE7717FB1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8F049BC-8D97-41E5-91B4-788DDD709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21411A-6148-4568-A471-DB45EC3BD6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01011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D686CC-2161-446D-88E6-4E7A24304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D1B5FA8-5F8B-41B4-BEA6-62DD962E2B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F235A3A-5330-4C1C-AD36-38F6811777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BF3DA-402F-4560-AA50-B4DB3296E9E8}" type="datetimeFigureOut">
              <a:rPr lang="zh-CN" altLang="en-US" smtClean="0"/>
              <a:t>2020/1/9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9699DE0-0012-49DA-96C7-57EB1435C8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C92A040-A774-48D9-8D9C-F80E340DC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21411A-6148-4568-A471-DB45EC3BD6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34582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099128-8AF5-43AE-8768-5AB125701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D3A3D95-77DE-4AAF-B245-320762C9AB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32B2A85-2A39-4ECC-9C46-B3EFF186B0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7D37E12-93FC-4CE9-A0E7-F253C4F2EB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BF3DA-402F-4560-AA50-B4DB3296E9E8}" type="datetimeFigureOut">
              <a:rPr lang="zh-CN" altLang="en-US" smtClean="0"/>
              <a:t>2020/1/9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06957BC-FF3C-4687-845F-C582512701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9367955-872C-4D04-AFAE-FF5EC665CC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21411A-6148-4568-A471-DB45EC3BD6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11903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75053B-1EA5-47AF-B6E9-F54DED150B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D88264D-CB65-4463-AD39-89BD026CA3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C96685E-9488-476F-9C72-44324EC9DF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AA02C4C7-6758-46E2-91D9-2807EA0BF7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8BF15210-3EE7-4D17-96E7-8491EB22B1E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B43B27E8-928B-49E1-88E5-652E1662EA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BF3DA-402F-4560-AA50-B4DB3296E9E8}" type="datetimeFigureOut">
              <a:rPr lang="zh-CN" altLang="en-US" smtClean="0"/>
              <a:t>2020/1/9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7521F421-EA8A-4912-9A4A-CAF00B6C2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D312FAF0-6F18-4BBB-932B-9845C3213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21411A-6148-4568-A471-DB45EC3BD6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65064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4147645-D8ED-4C82-8057-49AB9D2AF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06BA31C0-4996-4CD9-B947-FF7264128A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BF3DA-402F-4560-AA50-B4DB3296E9E8}" type="datetimeFigureOut">
              <a:rPr lang="zh-CN" altLang="en-US" smtClean="0"/>
              <a:t>2020/1/9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5DC3A38-3A34-477F-9382-5DCA6725E2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D6EA21E-BCEE-4BD4-8CD5-263CDC914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21411A-6148-4568-A471-DB45EC3BD6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50164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7CEEC0E-2DBB-4254-B2C7-EB7A26E9CF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BF3DA-402F-4560-AA50-B4DB3296E9E8}" type="datetimeFigureOut">
              <a:rPr lang="zh-CN" altLang="en-US" smtClean="0"/>
              <a:t>2020/1/9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1BCE495F-11FC-4EC2-8FFC-39AE4F8463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A4C5215-8258-46F4-B079-F9EC511B1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21411A-6148-4568-A471-DB45EC3BD6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40081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F90D01-619C-48C9-8F9B-8E99A368A9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BCBB3D8-AD06-43AD-94F0-EA2E7BB205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FDBFB7F-5EAD-4817-89C3-E395A80F58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06D0D16-3FF8-40E0-BD73-05A8B2C260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BF3DA-402F-4560-AA50-B4DB3296E9E8}" type="datetimeFigureOut">
              <a:rPr lang="zh-CN" altLang="en-US" smtClean="0"/>
              <a:t>2020/1/9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3CCD304-641B-4255-94B4-658889032B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9079DE2-5198-41B5-AB6F-E591111B6C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21411A-6148-4568-A471-DB45EC3BD6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41935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9079883-C714-4821-BC80-55DCB3A721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20BC6B2F-20BC-486B-9370-486B238A58E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7446DEA-04D6-488E-A607-CB0A4CE44F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2BEF4F6-1EBB-4CDF-8AB6-BA623C63D8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BF3DA-402F-4560-AA50-B4DB3296E9E8}" type="datetimeFigureOut">
              <a:rPr lang="zh-CN" altLang="en-US" smtClean="0"/>
              <a:t>2020/1/9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82C55FC-70E8-485D-ABE4-F4592B47DA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624FACC-B072-4200-8A1F-67F3701D64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21411A-6148-4568-A471-DB45EC3BD6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23163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30FF1EFC-A706-484D-849C-7D9E7102D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32E1D01-43ED-48DC-8475-3152F2F799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EA9154C-552D-4255-8658-27089B2BC79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9BF3DA-402F-4560-AA50-B4DB3296E9E8}" type="datetimeFigureOut">
              <a:rPr lang="zh-CN" altLang="en-US" smtClean="0"/>
              <a:t>2020/1/9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C8A8C64-9833-4E62-9447-F7A90C2704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F57AED3-79AA-4C5F-9652-7DF3A9D5BF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21411A-6148-4568-A471-DB45EC3BD6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7770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4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0D7657-F5B9-4CF0-8478-2BD443B00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直方图均衡化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0D254E9-DE56-4C04-B5DC-8D65C6386756}"/>
              </a:ext>
            </a:extLst>
          </p:cNvPr>
          <p:cNvSpPr txBox="1"/>
          <p:nvPr/>
        </p:nvSpPr>
        <p:spPr>
          <a:xfrm>
            <a:off x="7058645" y="6127234"/>
            <a:ext cx="3991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变换</a:t>
            </a:r>
            <a:r>
              <a:rPr lang="zh-CN" altLang="en-US" dirty="0"/>
              <a:t>后的图像</a:t>
            </a:r>
            <a:r>
              <a:rPr lang="en-US" altLang="zh-CN" dirty="0"/>
              <a:t>, </a:t>
            </a:r>
            <a:r>
              <a:rPr lang="zh-CN" altLang="en-US" dirty="0"/>
              <a:t>灰度级按均匀概率分布</a:t>
            </a:r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B109B30E-065F-41A3-BA64-F528D19093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344713" y="1825625"/>
            <a:ext cx="750257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0823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0D7657-F5B9-4CF0-8478-2BD443B00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直方图匹配</a:t>
            </a:r>
          </a:p>
        </p:txBody>
      </p:sp>
      <p:sp>
        <p:nvSpPr>
          <p:cNvPr id="9" name="内容占位符 8">
            <a:extLst>
              <a:ext uri="{FF2B5EF4-FFF2-40B4-BE49-F238E27FC236}">
                <a16:creationId xmlns:a16="http://schemas.microsoft.com/office/drawing/2014/main" id="{1C4A8B14-B527-431C-8E84-8B8FEBAFD7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由此产生的</a:t>
            </a:r>
            <a:r>
              <a:rPr lang="en-US" altLang="zh-CN" dirty="0"/>
              <a:t>z</a:t>
            </a:r>
            <a:r>
              <a:rPr lang="zh-CN" altLang="en-US" dirty="0"/>
              <a:t>经过</a:t>
            </a:r>
            <a:r>
              <a:rPr lang="en-US" altLang="zh-CN" dirty="0"/>
              <a:t>G</a:t>
            </a:r>
            <a:r>
              <a:rPr lang="zh-CN" altLang="en-US" dirty="0"/>
              <a:t>变换后得到的变量服从均匀分布</a:t>
            </a:r>
            <a:r>
              <a:rPr lang="en-US" altLang="zh-CN" dirty="0"/>
              <a:t>(z</a:t>
            </a:r>
            <a:r>
              <a:rPr lang="zh-CN" altLang="en-US" dirty="0"/>
              <a:t>是期望的直方图</a:t>
            </a:r>
            <a:r>
              <a:rPr lang="en-US" altLang="zh-CN" dirty="0"/>
              <a:t>)</a:t>
            </a:r>
          </a:p>
          <a:p>
            <a:endParaRPr lang="zh-CN" altLang="en-US" dirty="0"/>
          </a:p>
        </p:txBody>
      </p:sp>
      <p:pic>
        <p:nvPicPr>
          <p:cNvPr id="10" name="内容占位符 7">
            <a:extLst>
              <a:ext uri="{FF2B5EF4-FFF2-40B4-BE49-F238E27FC236}">
                <a16:creationId xmlns:a16="http://schemas.microsoft.com/office/drawing/2014/main" id="{2789297C-92BD-46ED-92A1-2805EA6523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6534" y="2293998"/>
            <a:ext cx="823316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810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0D7657-F5B9-4CF0-8478-2BD443B00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直方图匹配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B319FB5D-19A2-4CBA-9E9F-79248D497B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76387" y="1829594"/>
            <a:ext cx="9039225" cy="43434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271CA61B-EF06-40BF-BF28-23E8DEB387CF}"/>
              </a:ext>
            </a:extLst>
          </p:cNvPr>
          <p:cNvSpPr txBox="1"/>
          <p:nvPr/>
        </p:nvSpPr>
        <p:spPr>
          <a:xfrm>
            <a:off x="683046" y="6400800"/>
            <a:ext cx="6248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通过</a:t>
            </a:r>
            <a:r>
              <a:rPr lang="en-US" altLang="zh-CN" dirty="0"/>
              <a:t>CDF</a:t>
            </a:r>
            <a:r>
              <a:rPr lang="zh-CN" altLang="en-US" dirty="0"/>
              <a:t>建</a:t>
            </a:r>
            <a:r>
              <a:rPr lang="en-US" altLang="zh-CN" dirty="0"/>
              <a:t>2</a:t>
            </a:r>
            <a:r>
              <a:rPr lang="zh-CN" altLang="en-US" dirty="0"/>
              <a:t>张表</a:t>
            </a:r>
            <a:r>
              <a:rPr lang="en-US" altLang="zh-CN" dirty="0"/>
              <a:t>; </a:t>
            </a:r>
            <a:r>
              <a:rPr lang="zh-CN" altLang="en-US" dirty="0"/>
              <a:t>对</a:t>
            </a:r>
            <a:r>
              <a:rPr lang="en-US" altLang="zh-CN" dirty="0"/>
              <a:t>s</a:t>
            </a:r>
            <a:r>
              <a:rPr lang="zh-CN" altLang="en-US" dirty="0"/>
              <a:t>进行逆变换求得</a:t>
            </a:r>
            <a:r>
              <a:rPr lang="en-US" altLang="zh-CN" dirty="0"/>
              <a:t>z,</a:t>
            </a:r>
            <a:r>
              <a:rPr lang="zh-CN" altLang="en-US" dirty="0"/>
              <a:t>得到</a:t>
            </a:r>
            <a:r>
              <a:rPr lang="en-US" altLang="zh-CN" dirty="0"/>
              <a:t>r</a:t>
            </a:r>
            <a:r>
              <a:rPr lang="zh-CN" altLang="en-US" dirty="0"/>
              <a:t>到</a:t>
            </a:r>
            <a:r>
              <a:rPr lang="en-US" altLang="zh-CN" dirty="0"/>
              <a:t>z</a:t>
            </a:r>
            <a:r>
              <a:rPr lang="zh-CN" altLang="en-US" dirty="0"/>
              <a:t>的复合变换</a:t>
            </a:r>
          </a:p>
        </p:txBody>
      </p:sp>
    </p:spTree>
    <p:extLst>
      <p:ext uri="{BB962C8B-B14F-4D97-AF65-F5344CB8AC3E}">
        <p14:creationId xmlns:p14="http://schemas.microsoft.com/office/powerpoint/2010/main" val="42189737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0D7657-F5B9-4CF0-8478-2BD443B00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直方图匹配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71CA61B-EF06-40BF-BF28-23E8DEB387CF}"/>
              </a:ext>
            </a:extLst>
          </p:cNvPr>
          <p:cNvSpPr txBox="1"/>
          <p:nvPr/>
        </p:nvSpPr>
        <p:spPr>
          <a:xfrm>
            <a:off x="683046" y="6400800"/>
            <a:ext cx="6248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通过</a:t>
            </a:r>
            <a:r>
              <a:rPr lang="en-US" altLang="zh-CN" dirty="0"/>
              <a:t>CDF</a:t>
            </a:r>
            <a:r>
              <a:rPr lang="zh-CN" altLang="en-US" dirty="0"/>
              <a:t>建</a:t>
            </a:r>
            <a:r>
              <a:rPr lang="en-US" altLang="zh-CN" dirty="0"/>
              <a:t>2</a:t>
            </a:r>
            <a:r>
              <a:rPr lang="zh-CN" altLang="en-US" dirty="0"/>
              <a:t>张表</a:t>
            </a:r>
            <a:r>
              <a:rPr lang="en-US" altLang="zh-CN" dirty="0"/>
              <a:t>; </a:t>
            </a:r>
            <a:r>
              <a:rPr lang="zh-CN" altLang="en-US" dirty="0"/>
              <a:t>对</a:t>
            </a:r>
            <a:r>
              <a:rPr lang="en-US" altLang="zh-CN" dirty="0"/>
              <a:t>s</a:t>
            </a:r>
            <a:r>
              <a:rPr lang="zh-CN" altLang="en-US" dirty="0"/>
              <a:t>进行逆变换求得</a:t>
            </a:r>
            <a:r>
              <a:rPr lang="en-US" altLang="zh-CN" dirty="0"/>
              <a:t>z,</a:t>
            </a:r>
            <a:r>
              <a:rPr lang="zh-CN" altLang="en-US" dirty="0"/>
              <a:t>得到</a:t>
            </a:r>
            <a:r>
              <a:rPr lang="en-US" altLang="zh-CN" dirty="0"/>
              <a:t>r</a:t>
            </a:r>
            <a:r>
              <a:rPr lang="zh-CN" altLang="en-US" dirty="0"/>
              <a:t>到</a:t>
            </a:r>
            <a:r>
              <a:rPr lang="en-US" altLang="zh-CN" dirty="0"/>
              <a:t>z</a:t>
            </a:r>
            <a:r>
              <a:rPr lang="zh-CN" altLang="en-US" dirty="0"/>
              <a:t>的复合变换</a:t>
            </a:r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823BCAE9-3338-4D8B-892F-EAE512E5DC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29231" y="1825625"/>
            <a:ext cx="733353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7894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0D7657-F5B9-4CF0-8478-2BD443B00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直方图匹配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71CA61B-EF06-40BF-BF28-23E8DEB387CF}"/>
              </a:ext>
            </a:extLst>
          </p:cNvPr>
          <p:cNvSpPr txBox="1"/>
          <p:nvPr/>
        </p:nvSpPr>
        <p:spPr>
          <a:xfrm>
            <a:off x="683046" y="6400800"/>
            <a:ext cx="6248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通过</a:t>
            </a:r>
            <a:r>
              <a:rPr lang="en-US" altLang="zh-CN" dirty="0"/>
              <a:t>CDF</a:t>
            </a:r>
            <a:r>
              <a:rPr lang="zh-CN" altLang="en-US" dirty="0"/>
              <a:t>建</a:t>
            </a:r>
            <a:r>
              <a:rPr lang="en-US" altLang="zh-CN" dirty="0"/>
              <a:t>2</a:t>
            </a:r>
            <a:r>
              <a:rPr lang="zh-CN" altLang="en-US" dirty="0"/>
              <a:t>张表</a:t>
            </a:r>
            <a:r>
              <a:rPr lang="en-US" altLang="zh-CN" dirty="0"/>
              <a:t>; </a:t>
            </a:r>
            <a:r>
              <a:rPr lang="zh-CN" altLang="en-US" dirty="0"/>
              <a:t>对</a:t>
            </a:r>
            <a:r>
              <a:rPr lang="en-US" altLang="zh-CN" dirty="0"/>
              <a:t>s</a:t>
            </a:r>
            <a:r>
              <a:rPr lang="zh-CN" altLang="en-US" dirty="0"/>
              <a:t>进行逆变换求得</a:t>
            </a:r>
            <a:r>
              <a:rPr lang="en-US" altLang="zh-CN" dirty="0"/>
              <a:t>z,</a:t>
            </a:r>
            <a:r>
              <a:rPr lang="zh-CN" altLang="en-US" dirty="0"/>
              <a:t>得到</a:t>
            </a:r>
            <a:r>
              <a:rPr lang="en-US" altLang="zh-CN" dirty="0"/>
              <a:t>r</a:t>
            </a:r>
            <a:r>
              <a:rPr lang="zh-CN" altLang="en-US" dirty="0"/>
              <a:t>到</a:t>
            </a:r>
            <a:r>
              <a:rPr lang="en-US" altLang="zh-CN" dirty="0"/>
              <a:t>z</a:t>
            </a:r>
            <a:r>
              <a:rPr lang="zh-CN" altLang="en-US" dirty="0"/>
              <a:t>的复合变换</a:t>
            </a: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0CD67727-348A-4BAA-8EF3-471040D4C4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951440" y="1825625"/>
            <a:ext cx="828911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0918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0D7657-F5B9-4CF0-8478-2BD443B00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直方图匹配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71CA61B-EF06-40BF-BF28-23E8DEB387CF}"/>
              </a:ext>
            </a:extLst>
          </p:cNvPr>
          <p:cNvSpPr txBox="1"/>
          <p:nvPr/>
        </p:nvSpPr>
        <p:spPr>
          <a:xfrm>
            <a:off x="683046" y="6400800"/>
            <a:ext cx="6248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通过</a:t>
            </a:r>
            <a:r>
              <a:rPr lang="en-US" altLang="zh-CN" dirty="0"/>
              <a:t>CDF</a:t>
            </a:r>
            <a:r>
              <a:rPr lang="zh-CN" altLang="en-US" dirty="0"/>
              <a:t>建</a:t>
            </a:r>
            <a:r>
              <a:rPr lang="en-US" altLang="zh-CN" dirty="0"/>
              <a:t>2</a:t>
            </a:r>
            <a:r>
              <a:rPr lang="zh-CN" altLang="en-US" dirty="0"/>
              <a:t>张表</a:t>
            </a:r>
            <a:r>
              <a:rPr lang="en-US" altLang="zh-CN" dirty="0"/>
              <a:t>; </a:t>
            </a:r>
            <a:r>
              <a:rPr lang="zh-CN" altLang="en-US" dirty="0"/>
              <a:t>对</a:t>
            </a:r>
            <a:r>
              <a:rPr lang="en-US" altLang="zh-CN" dirty="0"/>
              <a:t>s</a:t>
            </a:r>
            <a:r>
              <a:rPr lang="zh-CN" altLang="en-US" dirty="0"/>
              <a:t>进行逆变换求得</a:t>
            </a:r>
            <a:r>
              <a:rPr lang="en-US" altLang="zh-CN" dirty="0"/>
              <a:t>z,</a:t>
            </a:r>
            <a:r>
              <a:rPr lang="zh-CN" altLang="en-US" dirty="0"/>
              <a:t>得到</a:t>
            </a:r>
            <a:r>
              <a:rPr lang="en-US" altLang="zh-CN" dirty="0"/>
              <a:t>r</a:t>
            </a:r>
            <a:r>
              <a:rPr lang="zh-CN" altLang="en-US" dirty="0"/>
              <a:t>到</a:t>
            </a:r>
            <a:r>
              <a:rPr lang="en-US" altLang="zh-CN" dirty="0"/>
              <a:t>z</a:t>
            </a:r>
            <a:r>
              <a:rPr lang="zh-CN" altLang="en-US" dirty="0"/>
              <a:t>的复合变换</a:t>
            </a:r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9AE91912-1138-4308-8768-0047B8C0D7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087287" y="1825625"/>
            <a:ext cx="801742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6203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0D7657-F5B9-4CF0-8478-2BD443B00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直方图匹配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71CA61B-EF06-40BF-BF28-23E8DEB387CF}"/>
              </a:ext>
            </a:extLst>
          </p:cNvPr>
          <p:cNvSpPr txBox="1"/>
          <p:nvPr/>
        </p:nvSpPr>
        <p:spPr>
          <a:xfrm>
            <a:off x="683046" y="6400800"/>
            <a:ext cx="6248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通过</a:t>
            </a:r>
            <a:r>
              <a:rPr lang="en-US" altLang="zh-CN" dirty="0"/>
              <a:t>CDF</a:t>
            </a:r>
            <a:r>
              <a:rPr lang="zh-CN" altLang="en-US" dirty="0"/>
              <a:t>建</a:t>
            </a:r>
            <a:r>
              <a:rPr lang="en-US" altLang="zh-CN" dirty="0"/>
              <a:t>2</a:t>
            </a:r>
            <a:r>
              <a:rPr lang="zh-CN" altLang="en-US" dirty="0"/>
              <a:t>张表</a:t>
            </a:r>
            <a:r>
              <a:rPr lang="en-US" altLang="zh-CN" dirty="0"/>
              <a:t>; </a:t>
            </a:r>
            <a:r>
              <a:rPr lang="zh-CN" altLang="en-US" dirty="0"/>
              <a:t>对</a:t>
            </a:r>
            <a:r>
              <a:rPr lang="en-US" altLang="zh-CN" dirty="0"/>
              <a:t>s</a:t>
            </a:r>
            <a:r>
              <a:rPr lang="zh-CN" altLang="en-US" dirty="0"/>
              <a:t>进行逆变换求得</a:t>
            </a:r>
            <a:r>
              <a:rPr lang="en-US" altLang="zh-CN" dirty="0"/>
              <a:t>z,</a:t>
            </a:r>
            <a:r>
              <a:rPr lang="zh-CN" altLang="en-US" dirty="0"/>
              <a:t>得到</a:t>
            </a:r>
            <a:r>
              <a:rPr lang="en-US" altLang="zh-CN" dirty="0"/>
              <a:t>r</a:t>
            </a:r>
            <a:r>
              <a:rPr lang="zh-CN" altLang="en-US" dirty="0"/>
              <a:t>到</a:t>
            </a:r>
            <a:r>
              <a:rPr lang="en-US" altLang="zh-CN" dirty="0"/>
              <a:t>z</a:t>
            </a:r>
            <a:r>
              <a:rPr lang="zh-CN" altLang="en-US" dirty="0"/>
              <a:t>的复合变换</a:t>
            </a:r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9AE91912-1138-4308-8768-0047B8C0D7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087287" y="1825625"/>
            <a:ext cx="801742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7666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0D7657-F5B9-4CF0-8478-2BD443B00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直方图匹配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71CA61B-EF06-40BF-BF28-23E8DEB387CF}"/>
              </a:ext>
            </a:extLst>
          </p:cNvPr>
          <p:cNvSpPr txBox="1"/>
          <p:nvPr/>
        </p:nvSpPr>
        <p:spPr>
          <a:xfrm>
            <a:off x="683046" y="6400800"/>
            <a:ext cx="6248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通过</a:t>
            </a:r>
            <a:r>
              <a:rPr lang="en-US" altLang="zh-CN" dirty="0"/>
              <a:t>CDF</a:t>
            </a:r>
            <a:r>
              <a:rPr lang="zh-CN" altLang="en-US" dirty="0"/>
              <a:t>建</a:t>
            </a:r>
            <a:r>
              <a:rPr lang="en-US" altLang="zh-CN" dirty="0"/>
              <a:t>2</a:t>
            </a:r>
            <a:r>
              <a:rPr lang="zh-CN" altLang="en-US" dirty="0"/>
              <a:t>张表</a:t>
            </a:r>
            <a:r>
              <a:rPr lang="en-US" altLang="zh-CN" dirty="0"/>
              <a:t>; </a:t>
            </a:r>
            <a:r>
              <a:rPr lang="zh-CN" altLang="en-US" dirty="0"/>
              <a:t>对</a:t>
            </a:r>
            <a:r>
              <a:rPr lang="en-US" altLang="zh-CN" dirty="0"/>
              <a:t>s</a:t>
            </a:r>
            <a:r>
              <a:rPr lang="zh-CN" altLang="en-US" dirty="0"/>
              <a:t>进行逆变换求得</a:t>
            </a:r>
            <a:r>
              <a:rPr lang="en-US" altLang="zh-CN" dirty="0"/>
              <a:t>z,</a:t>
            </a:r>
            <a:r>
              <a:rPr lang="zh-CN" altLang="en-US" dirty="0"/>
              <a:t>得到</a:t>
            </a:r>
            <a:r>
              <a:rPr lang="en-US" altLang="zh-CN" dirty="0"/>
              <a:t>r</a:t>
            </a:r>
            <a:r>
              <a:rPr lang="zh-CN" altLang="en-US" dirty="0"/>
              <a:t>到</a:t>
            </a:r>
            <a:r>
              <a:rPr lang="en-US" altLang="zh-CN" dirty="0"/>
              <a:t>z</a:t>
            </a:r>
            <a:r>
              <a:rPr lang="zh-CN" altLang="en-US" dirty="0"/>
              <a:t>的复合变换</a:t>
            </a:r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CA5D6979-555A-4DC2-B09B-F5E236966B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034463" y="1825625"/>
            <a:ext cx="812307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4511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0D7657-F5B9-4CF0-8478-2BD443B00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直方图匹配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71CA61B-EF06-40BF-BF28-23E8DEB387CF}"/>
              </a:ext>
            </a:extLst>
          </p:cNvPr>
          <p:cNvSpPr txBox="1"/>
          <p:nvPr/>
        </p:nvSpPr>
        <p:spPr>
          <a:xfrm>
            <a:off x="683046" y="6400800"/>
            <a:ext cx="6248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通过</a:t>
            </a:r>
            <a:r>
              <a:rPr lang="en-US" altLang="zh-CN" dirty="0"/>
              <a:t>CDF</a:t>
            </a:r>
            <a:r>
              <a:rPr lang="zh-CN" altLang="en-US" dirty="0"/>
              <a:t>建</a:t>
            </a:r>
            <a:r>
              <a:rPr lang="en-US" altLang="zh-CN" dirty="0"/>
              <a:t>2</a:t>
            </a:r>
            <a:r>
              <a:rPr lang="zh-CN" altLang="en-US" dirty="0"/>
              <a:t>张表</a:t>
            </a:r>
            <a:r>
              <a:rPr lang="en-US" altLang="zh-CN" dirty="0"/>
              <a:t>; </a:t>
            </a:r>
            <a:r>
              <a:rPr lang="zh-CN" altLang="en-US" dirty="0"/>
              <a:t>对</a:t>
            </a:r>
            <a:r>
              <a:rPr lang="en-US" altLang="zh-CN" dirty="0"/>
              <a:t>s</a:t>
            </a:r>
            <a:r>
              <a:rPr lang="zh-CN" altLang="en-US" dirty="0"/>
              <a:t>进行逆变换求得</a:t>
            </a:r>
            <a:r>
              <a:rPr lang="en-US" altLang="zh-CN" dirty="0"/>
              <a:t>z,</a:t>
            </a:r>
            <a:r>
              <a:rPr lang="zh-CN" altLang="en-US" dirty="0"/>
              <a:t>得到</a:t>
            </a:r>
            <a:r>
              <a:rPr lang="en-US" altLang="zh-CN" dirty="0"/>
              <a:t>r</a:t>
            </a:r>
            <a:r>
              <a:rPr lang="zh-CN" altLang="en-US" dirty="0"/>
              <a:t>到</a:t>
            </a:r>
            <a:r>
              <a:rPr lang="en-US" altLang="zh-CN" dirty="0"/>
              <a:t>z</a:t>
            </a:r>
            <a:r>
              <a:rPr lang="zh-CN" altLang="en-US" dirty="0"/>
              <a:t>的复合变换</a:t>
            </a: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E9964C8C-99D0-4BF0-97AF-9FCB345947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66486" y="1825625"/>
            <a:ext cx="765902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6519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0D7657-F5B9-4CF0-8478-2BD443B00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直方图匹配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71CA61B-EF06-40BF-BF28-23E8DEB387CF}"/>
              </a:ext>
            </a:extLst>
          </p:cNvPr>
          <p:cNvSpPr txBox="1"/>
          <p:nvPr/>
        </p:nvSpPr>
        <p:spPr>
          <a:xfrm>
            <a:off x="683046" y="6400800"/>
            <a:ext cx="6248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通过</a:t>
            </a:r>
            <a:r>
              <a:rPr lang="en-US" altLang="zh-CN" dirty="0"/>
              <a:t>CDF</a:t>
            </a:r>
            <a:r>
              <a:rPr lang="zh-CN" altLang="en-US" dirty="0"/>
              <a:t>建</a:t>
            </a:r>
            <a:r>
              <a:rPr lang="en-US" altLang="zh-CN" dirty="0"/>
              <a:t>2</a:t>
            </a:r>
            <a:r>
              <a:rPr lang="zh-CN" altLang="en-US" dirty="0"/>
              <a:t>张表</a:t>
            </a:r>
            <a:r>
              <a:rPr lang="en-US" altLang="zh-CN" dirty="0"/>
              <a:t>; </a:t>
            </a:r>
            <a:r>
              <a:rPr lang="zh-CN" altLang="en-US" dirty="0"/>
              <a:t>对</a:t>
            </a:r>
            <a:r>
              <a:rPr lang="en-US" altLang="zh-CN" dirty="0"/>
              <a:t>s</a:t>
            </a:r>
            <a:r>
              <a:rPr lang="zh-CN" altLang="en-US" dirty="0"/>
              <a:t>进行逆变换求得</a:t>
            </a:r>
            <a:r>
              <a:rPr lang="en-US" altLang="zh-CN" dirty="0"/>
              <a:t>z,</a:t>
            </a:r>
            <a:r>
              <a:rPr lang="zh-CN" altLang="en-US" dirty="0"/>
              <a:t>得到</a:t>
            </a:r>
            <a:r>
              <a:rPr lang="en-US" altLang="zh-CN" dirty="0"/>
              <a:t>r</a:t>
            </a:r>
            <a:r>
              <a:rPr lang="zh-CN" altLang="en-US" dirty="0"/>
              <a:t>到</a:t>
            </a:r>
            <a:r>
              <a:rPr lang="en-US" altLang="zh-CN" dirty="0"/>
              <a:t>z</a:t>
            </a:r>
            <a:r>
              <a:rPr lang="zh-CN" altLang="en-US" dirty="0"/>
              <a:t>的复合变换</a:t>
            </a:r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1203B7C2-CBB2-4F71-80CE-B027952291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08467" y="1825625"/>
            <a:ext cx="777506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4434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0D7657-F5B9-4CF0-8478-2BD443B00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局部直方图处理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46F38C6-FDF4-4481-A4DC-B4189B61AF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基于直方图统计的特性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D2D3072-5805-408C-8823-3AAFAA3502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8261" y="2492693"/>
            <a:ext cx="813547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6278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0D7657-F5B9-4CF0-8478-2BD443B00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理论基础</a:t>
            </a: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EB5ACDCA-1661-4644-B0DB-6C411B420A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304460" y="1825625"/>
            <a:ext cx="7583079" cy="43513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80D254E9-DE56-4C04-B5DC-8D65C6386756}"/>
              </a:ext>
            </a:extLst>
          </p:cNvPr>
          <p:cNvSpPr txBox="1"/>
          <p:nvPr/>
        </p:nvSpPr>
        <p:spPr>
          <a:xfrm>
            <a:off x="7058645" y="6127234"/>
            <a:ext cx="4883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对比书</a:t>
            </a:r>
            <a:r>
              <a:rPr lang="en-US" altLang="zh-CN" dirty="0"/>
              <a:t>P72 1. </a:t>
            </a:r>
            <a:r>
              <a:rPr lang="zh-CN" altLang="en-US" dirty="0"/>
              <a:t>条件的解释反了</a:t>
            </a:r>
            <a:r>
              <a:rPr lang="en-US" altLang="zh-CN" dirty="0"/>
              <a:t>? 2.</a:t>
            </a:r>
            <a:r>
              <a:rPr lang="zh-CN" altLang="en-US" dirty="0"/>
              <a:t>区间范围不同</a:t>
            </a:r>
          </a:p>
        </p:txBody>
      </p:sp>
    </p:spTree>
    <p:extLst>
      <p:ext uri="{BB962C8B-B14F-4D97-AF65-F5344CB8AC3E}">
        <p14:creationId xmlns:p14="http://schemas.microsoft.com/office/powerpoint/2010/main" val="23654103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0D7657-F5B9-4CF0-8478-2BD443B00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局部直方图处理</a:t>
            </a:r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41AA8275-FB54-4E0B-B78B-28FC9A7141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07877" y="1825625"/>
            <a:ext cx="737624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9781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0D7657-F5B9-4CF0-8478-2BD443B00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局部直方图处理</a:t>
            </a: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BBA59DBB-2BB2-4A68-B222-93DEF79AEE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334674" y="1825625"/>
            <a:ext cx="7522652" cy="4351338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874B402E-450F-4E5C-9064-CA35B9C385B3}"/>
              </a:ext>
            </a:extLst>
          </p:cNvPr>
          <p:cNvSpPr txBox="1"/>
          <p:nvPr/>
        </p:nvSpPr>
        <p:spPr>
          <a:xfrm>
            <a:off x="1074420" y="6492875"/>
            <a:ext cx="72106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增强较暗的区域</a:t>
            </a:r>
            <a:r>
              <a:rPr lang="en-US" altLang="zh-CN" dirty="0"/>
              <a:t>, </a:t>
            </a:r>
            <a:r>
              <a:rPr lang="zh-CN" altLang="en-US" dirty="0"/>
              <a:t>同时保持较亮区域的灰度不变</a:t>
            </a:r>
            <a:r>
              <a:rPr lang="en-US" altLang="zh-CN" dirty="0"/>
              <a:t>(</a:t>
            </a:r>
            <a:r>
              <a:rPr lang="zh-CN" altLang="en-US" dirty="0"/>
              <a:t>关注对比度低的区域</a:t>
            </a:r>
            <a:r>
              <a:rPr lang="en-US" altLang="zh-CN" dirty="0"/>
              <a:t>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203907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0D7657-F5B9-4CF0-8478-2BD443B00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局部直方图处理</a:t>
            </a: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BBA59DBB-2BB2-4A68-B222-93DEF79AEE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356254" y="1605741"/>
            <a:ext cx="4835746" cy="2862839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874B402E-450F-4E5C-9064-CA35B9C385B3}"/>
              </a:ext>
            </a:extLst>
          </p:cNvPr>
          <p:cNvSpPr txBox="1"/>
          <p:nvPr/>
        </p:nvSpPr>
        <p:spPr>
          <a:xfrm>
            <a:off x="681157" y="4151649"/>
            <a:ext cx="714594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zh-CN" altLang="en-US" dirty="0"/>
              <a:t>判断点</a:t>
            </a:r>
            <a:r>
              <a:rPr lang="en-US" altLang="zh-CN" dirty="0"/>
              <a:t>(</a:t>
            </a:r>
            <a:r>
              <a:rPr lang="en-US" altLang="zh-CN" dirty="0" err="1"/>
              <a:t>x,y</a:t>
            </a:r>
            <a:r>
              <a:rPr lang="en-US" altLang="zh-CN" dirty="0"/>
              <a:t> )</a:t>
            </a:r>
            <a:r>
              <a:rPr lang="zh-CN" altLang="en-US" dirty="0"/>
              <a:t>是在亮区域还是暗区域</a:t>
            </a:r>
            <a:r>
              <a:rPr lang="en-US" altLang="zh-CN" dirty="0"/>
              <a:t>:</a:t>
            </a:r>
            <a:r>
              <a:rPr lang="zh-CN" altLang="en-US" dirty="0"/>
              <a:t>对比</a:t>
            </a:r>
            <a:r>
              <a:rPr lang="en-US" altLang="zh-CN" dirty="0"/>
              <a:t>M</a:t>
            </a:r>
            <a:r>
              <a:rPr lang="en-US" altLang="zh-CN" baseline="-25000" dirty="0"/>
              <a:t>G</a:t>
            </a:r>
            <a:r>
              <a:rPr lang="zh-CN" altLang="en-US" dirty="0"/>
              <a:t>与</a:t>
            </a:r>
            <a:r>
              <a:rPr lang="en-US" altLang="zh-CN" dirty="0"/>
              <a:t>D</a:t>
            </a:r>
            <a:r>
              <a:rPr lang="en-US" altLang="zh-CN" baseline="-25000" dirty="0"/>
              <a:t>G</a:t>
            </a:r>
            <a:r>
              <a:rPr lang="en-US" altLang="zh-CN" dirty="0"/>
              <a:t>, K</a:t>
            </a:r>
            <a:r>
              <a:rPr lang="en-US" altLang="zh-CN" baseline="-25000" dirty="0"/>
              <a:t>0</a:t>
            </a:r>
            <a:r>
              <a:rPr lang="zh-CN" altLang="en-US" dirty="0"/>
              <a:t>小于</a:t>
            </a:r>
            <a:r>
              <a:rPr lang="en-US" altLang="zh-CN" dirty="0"/>
              <a:t>1;</a:t>
            </a:r>
          </a:p>
          <a:p>
            <a:pPr marL="342900" indent="-342900">
              <a:buAutoNum type="arabicPeriod"/>
            </a:pPr>
            <a:r>
              <a:rPr lang="zh-CN" altLang="en-US" dirty="0"/>
              <a:t>判断区域的对比度是否低到足够作为增强的候选点</a:t>
            </a:r>
            <a:r>
              <a:rPr lang="en-US" altLang="zh-CN" dirty="0"/>
              <a:t>:</a:t>
            </a:r>
          </a:p>
          <a:p>
            <a:pPr marL="742950" lvl="1" indent="-285750">
              <a:buFontTx/>
              <a:buChar char="-"/>
            </a:pPr>
            <a:r>
              <a:rPr lang="zh-CN" altLang="en-US" dirty="0"/>
              <a:t>局部方差≤</a:t>
            </a:r>
            <a:r>
              <a:rPr lang="en-US" altLang="zh-CN" dirty="0"/>
              <a:t>k</a:t>
            </a:r>
            <a:r>
              <a:rPr lang="en-US" altLang="zh-CN" baseline="-25000" dirty="0"/>
              <a:t>2</a:t>
            </a:r>
            <a:r>
              <a:rPr lang="en-US" altLang="zh-CN" dirty="0"/>
              <a:t>D</a:t>
            </a:r>
            <a:r>
              <a:rPr lang="en-US" altLang="zh-CN" baseline="-25000" dirty="0"/>
              <a:t>G</a:t>
            </a:r>
          </a:p>
          <a:p>
            <a:pPr marL="342900" indent="-342900">
              <a:buFont typeface="+mj-lt"/>
              <a:buAutoNum type="arabicPeriod"/>
            </a:pPr>
            <a:r>
              <a:rPr lang="zh-CN" altLang="en-US" dirty="0"/>
              <a:t>限制能接受的最低对比度</a:t>
            </a:r>
            <a:r>
              <a:rPr lang="en-US" altLang="zh-CN" dirty="0"/>
              <a:t>:</a:t>
            </a:r>
          </a:p>
          <a:p>
            <a:pPr lvl="1"/>
            <a:r>
              <a:rPr lang="en-US" altLang="zh-CN" dirty="0"/>
              <a:t>-   </a:t>
            </a:r>
            <a:r>
              <a:rPr lang="zh-CN" altLang="en-US" dirty="0"/>
              <a:t>局部方差≥</a:t>
            </a:r>
            <a:r>
              <a:rPr lang="en-US" altLang="zh-CN" dirty="0"/>
              <a:t>k</a:t>
            </a:r>
            <a:r>
              <a:rPr lang="en-US" altLang="zh-CN" baseline="-25000" dirty="0"/>
              <a:t>1</a:t>
            </a:r>
            <a:r>
              <a:rPr lang="en-US" altLang="zh-CN" dirty="0"/>
              <a:t>D</a:t>
            </a:r>
            <a:r>
              <a:rPr lang="en-US" altLang="zh-CN" baseline="-25000" dirty="0"/>
              <a:t>G</a:t>
            </a:r>
          </a:p>
          <a:p>
            <a:pPr marL="342900" indent="-342900">
              <a:buFont typeface="+mj-lt"/>
              <a:buAutoNum type="arabicPeriod"/>
            </a:pPr>
            <a:endParaRPr lang="en-US" altLang="zh-CN" dirty="0"/>
          </a:p>
          <a:p>
            <a:pPr marL="342900" indent="-342900">
              <a:buAutoNum type="arabicPeriod"/>
            </a:pP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D573637-3C9A-4119-AE97-7F723C038E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157" y="1777316"/>
            <a:ext cx="6328266" cy="1486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8420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0D7657-F5B9-4CF0-8478-2BD443B00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空间滤波基础</a:t>
            </a:r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9CF539D8-B3DA-47CF-8736-F4223BB08A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633280"/>
            <a:ext cx="8555965" cy="5820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0602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0D7657-F5B9-4CF0-8478-2BD443B00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空间滤波基础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EDE78160-6F69-4389-BBB5-2A11283ADA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364652" y="1825625"/>
            <a:ext cx="7462696" cy="4351338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F981FAAC-ACE5-4E3D-A91F-F7557C37AC37}"/>
              </a:ext>
            </a:extLst>
          </p:cNvPr>
          <p:cNvSpPr txBox="1"/>
          <p:nvPr/>
        </p:nvSpPr>
        <p:spPr>
          <a:xfrm>
            <a:off x="1074420" y="6370924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基于卷积算子</a:t>
            </a:r>
          </a:p>
        </p:txBody>
      </p:sp>
    </p:spTree>
    <p:extLst>
      <p:ext uri="{BB962C8B-B14F-4D97-AF65-F5344CB8AC3E}">
        <p14:creationId xmlns:p14="http://schemas.microsoft.com/office/powerpoint/2010/main" val="5905994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0D7657-F5B9-4CF0-8478-2BD443B00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空间滤波基础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981FAAC-ACE5-4E3D-A91F-F7557C37AC37}"/>
              </a:ext>
            </a:extLst>
          </p:cNvPr>
          <p:cNvSpPr txBox="1"/>
          <p:nvPr/>
        </p:nvSpPr>
        <p:spPr>
          <a:xfrm>
            <a:off x="1074420" y="6370924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基于卷积算子</a:t>
            </a: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2A4D4FB4-21C3-40A0-B074-F4C74B5480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085014" y="1825625"/>
            <a:ext cx="802197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7990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0D7657-F5B9-4CF0-8478-2BD443B00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空间滤波基础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981FAAC-ACE5-4E3D-A91F-F7557C37AC37}"/>
              </a:ext>
            </a:extLst>
          </p:cNvPr>
          <p:cNvSpPr txBox="1"/>
          <p:nvPr/>
        </p:nvSpPr>
        <p:spPr>
          <a:xfrm>
            <a:off x="1107470" y="6211669"/>
            <a:ext cx="28889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线性</a:t>
            </a:r>
            <a:r>
              <a:rPr lang="en-US" altLang="zh-CN" dirty="0"/>
              <a:t>: </a:t>
            </a:r>
            <a:r>
              <a:rPr lang="zh-CN" altLang="en-US" dirty="0"/>
              <a:t>对像素执行线性操作</a:t>
            </a:r>
            <a:r>
              <a:rPr lang="en-US" altLang="zh-CN" dirty="0"/>
              <a:t>;</a:t>
            </a:r>
          </a:p>
          <a:p>
            <a:r>
              <a:rPr lang="zh-CN" altLang="en-US" dirty="0"/>
              <a:t>低通</a:t>
            </a:r>
            <a:r>
              <a:rPr lang="en-US" altLang="zh-CN" dirty="0"/>
              <a:t>: </a:t>
            </a:r>
            <a:r>
              <a:rPr lang="zh-CN" altLang="en-US" dirty="0"/>
              <a:t>低频的滤波器</a:t>
            </a:r>
            <a:r>
              <a:rPr lang="en-US" altLang="zh-CN" dirty="0"/>
              <a:t>; 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B71BA7F5-F2BC-416D-8777-8EFBFD02C6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21195" y="1825625"/>
            <a:ext cx="734960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3434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0D7657-F5B9-4CF0-8478-2BD443B00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空间滤波基础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8E4EE27-9A1D-4375-981A-CDA8199C1C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书</a:t>
            </a:r>
            <a:r>
              <a:rPr lang="en-US" altLang="zh-CN" dirty="0"/>
              <a:t>P89</a:t>
            </a:r>
          </a:p>
          <a:p>
            <a:r>
              <a:rPr lang="zh-CN" altLang="en-US" dirty="0"/>
              <a:t>空间相关与卷积</a:t>
            </a:r>
            <a:endParaRPr lang="en-US" altLang="zh-CN" dirty="0"/>
          </a:p>
          <a:p>
            <a:pPr lvl="1"/>
            <a:r>
              <a:rPr lang="zh-CN" altLang="en-US" dirty="0"/>
              <a:t>相关</a:t>
            </a:r>
            <a:r>
              <a:rPr lang="en-US" altLang="zh-CN" dirty="0"/>
              <a:t>: </a:t>
            </a:r>
            <a:r>
              <a:rPr lang="zh-CN" altLang="en-US" dirty="0"/>
              <a:t>滤波器的位移函数</a:t>
            </a:r>
            <a:r>
              <a:rPr lang="en-US" altLang="zh-CN" dirty="0"/>
              <a:t>, </a:t>
            </a:r>
            <a:r>
              <a:rPr lang="zh-CN" altLang="en-US" dirty="0"/>
              <a:t>但得到的是</a:t>
            </a:r>
            <a:r>
              <a:rPr lang="en-US" altLang="zh-CN" dirty="0"/>
              <a:t>w(</a:t>
            </a:r>
            <a:r>
              <a:rPr lang="zh-CN" altLang="en-US" dirty="0"/>
              <a:t>滤波器系数</a:t>
            </a:r>
            <a:r>
              <a:rPr lang="en-US" altLang="zh-CN" dirty="0"/>
              <a:t>)</a:t>
            </a:r>
            <a:r>
              <a:rPr lang="zh-CN" altLang="en-US" dirty="0"/>
              <a:t>旋转</a:t>
            </a:r>
            <a:r>
              <a:rPr lang="en-US" altLang="zh-CN" dirty="0"/>
              <a:t>180°</a:t>
            </a:r>
            <a:r>
              <a:rPr lang="zh-CN" altLang="en-US" dirty="0"/>
              <a:t>的结果</a:t>
            </a:r>
            <a:endParaRPr lang="en-US" altLang="zh-CN" dirty="0"/>
          </a:p>
          <a:p>
            <a:pPr lvl="1"/>
            <a:r>
              <a:rPr lang="zh-CN" altLang="en-US" dirty="0"/>
              <a:t>卷积</a:t>
            </a:r>
            <a:r>
              <a:rPr lang="en-US" altLang="zh-CN" dirty="0"/>
              <a:t>: </a:t>
            </a:r>
            <a:r>
              <a:rPr lang="zh-CN" altLang="en-US" dirty="0"/>
              <a:t>预先旋转滤波器</a:t>
            </a:r>
            <a:r>
              <a:rPr lang="en-US" altLang="zh-CN" dirty="0"/>
              <a:t>, </a:t>
            </a:r>
            <a:r>
              <a:rPr lang="zh-CN" altLang="en-US" dirty="0"/>
              <a:t>执行相同的乘积求和操作</a:t>
            </a:r>
            <a:r>
              <a:rPr lang="en-US" altLang="zh-CN" dirty="0"/>
              <a:t>, </a:t>
            </a:r>
            <a:r>
              <a:rPr lang="zh-CN" altLang="en-US" dirty="0"/>
              <a:t>实现卷积的效果</a:t>
            </a:r>
            <a:endParaRPr lang="en-US" altLang="zh-CN" dirty="0"/>
          </a:p>
          <a:p>
            <a:pPr lvl="2"/>
            <a:r>
              <a:rPr lang="zh-CN" altLang="en-US" dirty="0"/>
              <a:t>一维</a:t>
            </a:r>
            <a:r>
              <a:rPr lang="en-US" altLang="zh-CN" dirty="0"/>
              <a:t>: </a:t>
            </a:r>
            <a:r>
              <a:rPr lang="zh-CN" altLang="en-US" dirty="0"/>
              <a:t>旋转</a:t>
            </a:r>
            <a:r>
              <a:rPr lang="en-US" altLang="zh-CN" dirty="0"/>
              <a:t>180°</a:t>
            </a:r>
          </a:p>
          <a:p>
            <a:pPr lvl="2"/>
            <a:r>
              <a:rPr lang="zh-CN" altLang="en-US" dirty="0"/>
              <a:t>二维</a:t>
            </a:r>
            <a:r>
              <a:rPr lang="en-US" altLang="zh-CN" dirty="0"/>
              <a:t>: </a:t>
            </a:r>
            <a:r>
              <a:rPr lang="zh-CN" altLang="en-US" dirty="0"/>
              <a:t>沿所有坐标轴旋转</a:t>
            </a:r>
            <a:r>
              <a:rPr lang="en-US" altLang="zh-CN" dirty="0"/>
              <a:t>180°</a:t>
            </a:r>
          </a:p>
        </p:txBody>
      </p:sp>
    </p:spTree>
    <p:extLst>
      <p:ext uri="{BB962C8B-B14F-4D97-AF65-F5344CB8AC3E}">
        <p14:creationId xmlns:p14="http://schemas.microsoft.com/office/powerpoint/2010/main" val="1477686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0D7657-F5B9-4CF0-8478-2BD443B00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线性滤波器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7CC28A95-481F-4097-931D-0DCC7E0D8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定义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8" name="内容占位符 2">
            <a:extLst>
              <a:ext uri="{FF2B5EF4-FFF2-40B4-BE49-F238E27FC236}">
                <a16:creationId xmlns:a16="http://schemas.microsoft.com/office/drawing/2014/main" id="{3412CB8E-B8BC-4C40-A89A-82B555B912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3550" y="2339975"/>
            <a:ext cx="8724900" cy="415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4418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0D7657-F5B9-4CF0-8478-2BD443B00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线性滤波器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7CC28A95-481F-4097-931D-0DCC7E0D8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分类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19C679C-0801-434B-9C57-F0F2EEF224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1150" y="2317615"/>
            <a:ext cx="9029700" cy="4448175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D6334386-2431-4232-98D0-D86C65CC4FCD}"/>
              </a:ext>
            </a:extLst>
          </p:cNvPr>
          <p:cNvSpPr txBox="1"/>
          <p:nvPr/>
        </p:nvSpPr>
        <p:spPr>
          <a:xfrm>
            <a:off x="6823710" y="6176963"/>
            <a:ext cx="5154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均值滤波</a:t>
            </a:r>
            <a:r>
              <a:rPr lang="en-US" altLang="zh-CN" dirty="0"/>
              <a:t>: </a:t>
            </a:r>
            <a:r>
              <a:rPr lang="zh-CN" altLang="en-US" dirty="0"/>
              <a:t>书</a:t>
            </a:r>
            <a:r>
              <a:rPr lang="en-US" altLang="zh-CN" dirty="0"/>
              <a:t>P95: </a:t>
            </a:r>
            <a:r>
              <a:rPr lang="zh-CN" altLang="en-US" dirty="0"/>
              <a:t>模糊化</a:t>
            </a:r>
            <a:r>
              <a:rPr lang="en-US" altLang="zh-CN" dirty="0"/>
              <a:t>—</a:t>
            </a:r>
            <a:r>
              <a:rPr lang="zh-CN" altLang="en-US" dirty="0"/>
              <a:t>阈值处理</a:t>
            </a:r>
            <a:r>
              <a:rPr lang="en-US" altLang="zh-CN" dirty="0"/>
              <a:t>—</a:t>
            </a:r>
            <a:r>
              <a:rPr lang="zh-CN" altLang="en-US" dirty="0"/>
              <a:t>易于检测</a:t>
            </a:r>
          </a:p>
        </p:txBody>
      </p:sp>
    </p:spTree>
    <p:extLst>
      <p:ext uri="{BB962C8B-B14F-4D97-AF65-F5344CB8AC3E}">
        <p14:creationId xmlns:p14="http://schemas.microsoft.com/office/powerpoint/2010/main" val="15812176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0D7657-F5B9-4CF0-8478-2BD443B00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理论基础</a:t>
            </a:r>
          </a:p>
        </p:txBody>
      </p:sp>
      <p:pic>
        <p:nvPicPr>
          <p:cNvPr id="9" name="内容占位符 8">
            <a:extLst>
              <a:ext uri="{FF2B5EF4-FFF2-40B4-BE49-F238E27FC236}">
                <a16:creationId xmlns:a16="http://schemas.microsoft.com/office/drawing/2014/main" id="{AC3946B6-FF9B-4B6F-95DE-E5BBC31039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81150" y="2029619"/>
            <a:ext cx="9029700" cy="394335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4FBE7942-E489-4D88-B144-73A1D92A183E}"/>
              </a:ext>
            </a:extLst>
          </p:cNvPr>
          <p:cNvSpPr txBox="1"/>
          <p:nvPr/>
        </p:nvSpPr>
        <p:spPr>
          <a:xfrm>
            <a:off x="4957590" y="6136395"/>
            <a:ext cx="6808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书</a:t>
            </a:r>
            <a:r>
              <a:rPr lang="en-US" altLang="zh-CN" dirty="0"/>
              <a:t>P72: </a:t>
            </a:r>
            <a:r>
              <a:rPr lang="zh-CN" altLang="en-US" dirty="0"/>
              <a:t>反函数的使用要求</a:t>
            </a:r>
            <a:r>
              <a:rPr lang="en-US" altLang="zh-CN" dirty="0"/>
              <a:t>, T</a:t>
            </a:r>
            <a:r>
              <a:rPr lang="zh-CN" altLang="en-US" dirty="0"/>
              <a:t>在定义域上是严格单调递增</a:t>
            </a:r>
            <a:r>
              <a:rPr lang="en-US" altLang="zh-CN" dirty="0"/>
              <a:t>(</a:t>
            </a:r>
            <a:r>
              <a:rPr lang="zh-CN" altLang="en-US" dirty="0"/>
              <a:t>一一映射</a:t>
            </a:r>
            <a:r>
              <a:rPr lang="en-US" altLang="zh-CN" dirty="0"/>
              <a:t>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464246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0D7657-F5B9-4CF0-8478-2BD443B00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非线性滤波器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7CC28A95-481F-4097-931D-0DCC7E0D8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定义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70D7EAA-69F8-4542-8E89-24AA45D483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6900" y="2691386"/>
            <a:ext cx="8458200" cy="317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8030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0D7657-F5B9-4CF0-8478-2BD443B00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非线性滤波器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7CC28A95-481F-4097-931D-0DCC7E0D8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分类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1D6618C-2CDF-4F51-A0EA-786A357F78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6887" y="2397125"/>
            <a:ext cx="8658225" cy="409575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F2AA3438-6C17-4586-AD8F-A5F2EB165B0F}"/>
              </a:ext>
            </a:extLst>
          </p:cNvPr>
          <p:cNvSpPr txBox="1"/>
          <p:nvPr/>
        </p:nvSpPr>
        <p:spPr>
          <a:xfrm>
            <a:off x="8083488" y="6151430"/>
            <a:ext cx="4129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中值滤波</a:t>
            </a:r>
            <a:r>
              <a:rPr lang="en-US" altLang="zh-CN" dirty="0"/>
              <a:t>: </a:t>
            </a:r>
            <a:r>
              <a:rPr lang="zh-CN" altLang="en-US" dirty="0"/>
              <a:t>椒盐噪声</a:t>
            </a:r>
            <a:r>
              <a:rPr lang="en-US" altLang="zh-CN" dirty="0"/>
              <a:t>(</a:t>
            </a:r>
            <a:r>
              <a:rPr lang="zh-CN" altLang="en-US" dirty="0"/>
              <a:t>黑白点叠加于图像</a:t>
            </a:r>
            <a:r>
              <a:rPr lang="en-US" altLang="zh-CN" dirty="0"/>
              <a:t>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704224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0D7657-F5B9-4CF0-8478-2BD443B00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平滑滤波器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7CC28A95-481F-4097-931D-0DCC7E0D8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endParaRPr lang="zh-CN" altLang="en-US" dirty="0"/>
          </a:p>
        </p:txBody>
      </p:sp>
      <p:sp>
        <p:nvSpPr>
          <p:cNvPr id="8" name="内容占位符 6">
            <a:extLst>
              <a:ext uri="{FF2B5EF4-FFF2-40B4-BE49-F238E27FC236}">
                <a16:creationId xmlns:a16="http://schemas.microsoft.com/office/drawing/2014/main" id="{1F018C68-8510-4854-80B7-5FE0EA125733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功能</a:t>
            </a:r>
            <a:endParaRPr lang="en-US" altLang="zh-CN" dirty="0"/>
          </a:p>
          <a:p>
            <a:r>
              <a:rPr lang="zh-CN" altLang="en-US" dirty="0"/>
              <a:t>线性</a:t>
            </a:r>
            <a:r>
              <a:rPr lang="en-US" altLang="zh-CN" dirty="0"/>
              <a:t>: </a:t>
            </a:r>
            <a:r>
              <a:rPr lang="zh-CN" altLang="en-US" dirty="0"/>
              <a:t>基本低通滤波</a:t>
            </a:r>
            <a:endParaRPr lang="en-US" altLang="zh-CN" dirty="0"/>
          </a:p>
          <a:p>
            <a:r>
              <a:rPr lang="zh-CN" altLang="en-US" dirty="0"/>
              <a:t>非线性</a:t>
            </a:r>
            <a:r>
              <a:rPr lang="en-US" altLang="zh-CN" dirty="0"/>
              <a:t>: </a:t>
            </a:r>
            <a:r>
              <a:rPr lang="zh-CN" altLang="en-US" dirty="0"/>
              <a:t>中值滤波</a:t>
            </a:r>
            <a:endParaRPr lang="en-US" altLang="zh-CN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505402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0D7657-F5B9-4CF0-8478-2BD443B00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平滑滤波器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7CC28A95-481F-4097-931D-0DCC7E0D8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E3678BA-7DDE-4315-B17F-317CAB40E3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4816" y="1482037"/>
            <a:ext cx="8953500" cy="503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1742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0D7657-F5B9-4CF0-8478-2BD443B00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平滑滤波器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7CC28A95-481F-4097-931D-0DCC7E0D8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endParaRPr lang="zh-CN" altLang="en-US" dirty="0"/>
          </a:p>
        </p:txBody>
      </p:sp>
      <p:sp>
        <p:nvSpPr>
          <p:cNvPr id="8" name="内容占位符 6">
            <a:extLst>
              <a:ext uri="{FF2B5EF4-FFF2-40B4-BE49-F238E27FC236}">
                <a16:creationId xmlns:a16="http://schemas.microsoft.com/office/drawing/2014/main" id="{1F018C68-8510-4854-80B7-5FE0EA125733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zh-CN" dirty="0"/>
          </a:p>
          <a:p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3391D49-6100-4F2F-90BB-E6BEA48D22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200" y="1433513"/>
            <a:ext cx="8991600" cy="489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8408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0D7657-F5B9-4CF0-8478-2BD443B00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平滑滤波器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7CC28A95-481F-4097-931D-0DCC7E0D8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endParaRPr lang="zh-CN" altLang="en-US" dirty="0"/>
          </a:p>
        </p:txBody>
      </p:sp>
      <p:sp>
        <p:nvSpPr>
          <p:cNvPr id="8" name="内容占位符 6">
            <a:extLst>
              <a:ext uri="{FF2B5EF4-FFF2-40B4-BE49-F238E27FC236}">
                <a16:creationId xmlns:a16="http://schemas.microsoft.com/office/drawing/2014/main" id="{1F018C68-8510-4854-80B7-5FE0EA125733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zh-CN" dirty="0"/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D162700-2CAC-4DED-9562-768177A00D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5950" y="1338263"/>
            <a:ext cx="8420100" cy="499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1163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0D7657-F5B9-4CF0-8478-2BD443B00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冲激函数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7CC28A95-481F-4097-931D-0DCC7E0D80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8800" y="1825625"/>
            <a:ext cx="9525000" cy="3142982"/>
          </a:xfrm>
        </p:spPr>
        <p:txBody>
          <a:bodyPr/>
          <a:lstStyle/>
          <a:p>
            <a:pPr marL="0" indent="0">
              <a:buNone/>
            </a:pPr>
            <a:endParaRPr lang="en-US" altLang="zh-CN" dirty="0"/>
          </a:p>
          <a:p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A1D59A7-0DD0-4896-ADA2-8EF6AD0957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247121"/>
            <a:ext cx="8165450" cy="397117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A33BE54B-1F47-4CE7-8BB8-62B51D625F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5298306"/>
            <a:ext cx="7456170" cy="1683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1805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0D7657-F5B9-4CF0-8478-2BD443B00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平滑滤波器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7CC28A95-481F-4097-931D-0DCC7E0D8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endParaRPr lang="zh-CN" altLang="en-US" dirty="0"/>
          </a:p>
        </p:txBody>
      </p:sp>
      <p:sp>
        <p:nvSpPr>
          <p:cNvPr id="8" name="内容占位符 6">
            <a:extLst>
              <a:ext uri="{FF2B5EF4-FFF2-40B4-BE49-F238E27FC236}">
                <a16:creationId xmlns:a16="http://schemas.microsoft.com/office/drawing/2014/main" id="{1F018C68-8510-4854-80B7-5FE0EA125733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zh-CN" dirty="0"/>
          </a:p>
          <a:p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D5A116F-C6C0-4479-AE0E-62BA8913E6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4525" y="1548606"/>
            <a:ext cx="8667750" cy="521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5396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0D7657-F5B9-4CF0-8478-2BD443B00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平滑滤波器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7CC28A95-481F-4097-931D-0DCC7E0D8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endParaRPr lang="zh-CN" altLang="en-US" dirty="0"/>
          </a:p>
        </p:txBody>
      </p:sp>
      <p:sp>
        <p:nvSpPr>
          <p:cNvPr id="8" name="内容占位符 6">
            <a:extLst>
              <a:ext uri="{FF2B5EF4-FFF2-40B4-BE49-F238E27FC236}">
                <a16:creationId xmlns:a16="http://schemas.microsoft.com/office/drawing/2014/main" id="{1F018C68-8510-4854-80B7-5FE0EA125733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zh-CN" dirty="0"/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6A97C14-4168-427A-A2EF-BF61618484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7837" y="1420019"/>
            <a:ext cx="8696325" cy="516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34175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0D7657-F5B9-4CF0-8478-2BD443B00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平滑滤波器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7CC28A95-481F-4097-931D-0DCC7E0D8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endParaRPr lang="zh-CN" altLang="en-US" dirty="0"/>
          </a:p>
        </p:txBody>
      </p:sp>
      <p:sp>
        <p:nvSpPr>
          <p:cNvPr id="8" name="内容占位符 6">
            <a:extLst>
              <a:ext uri="{FF2B5EF4-FFF2-40B4-BE49-F238E27FC236}">
                <a16:creationId xmlns:a16="http://schemas.microsoft.com/office/drawing/2014/main" id="{1F018C68-8510-4854-80B7-5FE0EA125733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zh-CN" dirty="0"/>
          </a:p>
          <a:p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C3E61EB-26AF-4002-A60E-43B69A9B7B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4987" y="1472406"/>
            <a:ext cx="8582025" cy="536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7665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0D7657-F5B9-4CF0-8478-2BD443B00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理论基础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FBE7942-E489-4D88-B144-73A1D92A183E}"/>
              </a:ext>
            </a:extLst>
          </p:cNvPr>
          <p:cNvSpPr txBox="1"/>
          <p:nvPr/>
        </p:nvSpPr>
        <p:spPr>
          <a:xfrm>
            <a:off x="4957590" y="6136395"/>
            <a:ext cx="6808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书</a:t>
            </a:r>
            <a:r>
              <a:rPr lang="en-US" altLang="zh-CN" dirty="0"/>
              <a:t>P72: </a:t>
            </a:r>
            <a:r>
              <a:rPr lang="zh-CN" altLang="en-US" dirty="0"/>
              <a:t>反函数的使用要求</a:t>
            </a:r>
            <a:r>
              <a:rPr lang="en-US" altLang="zh-CN" dirty="0"/>
              <a:t>, T</a:t>
            </a:r>
            <a:r>
              <a:rPr lang="zh-CN" altLang="en-US" dirty="0"/>
              <a:t>在定义域上是严格单调递增</a:t>
            </a:r>
            <a:r>
              <a:rPr lang="en-US" altLang="zh-CN" dirty="0"/>
              <a:t>(</a:t>
            </a:r>
            <a:r>
              <a:rPr lang="zh-CN" altLang="en-US" dirty="0"/>
              <a:t>一一映射</a:t>
            </a:r>
            <a:r>
              <a:rPr lang="en-US" altLang="zh-CN" dirty="0"/>
              <a:t>)</a:t>
            </a:r>
            <a:endParaRPr lang="zh-CN" altLang="en-US" dirty="0"/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15DCEF52-D0BE-4141-A60F-4074A47C0E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52562" y="2129631"/>
            <a:ext cx="9286875" cy="3743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1698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0D7657-F5B9-4CF0-8478-2BD443B00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平滑滤波器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7CC28A95-481F-4097-931D-0DCC7E0D8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endParaRPr lang="zh-CN" altLang="en-US" dirty="0"/>
          </a:p>
        </p:txBody>
      </p:sp>
      <p:sp>
        <p:nvSpPr>
          <p:cNvPr id="8" name="内容占位符 6">
            <a:extLst>
              <a:ext uri="{FF2B5EF4-FFF2-40B4-BE49-F238E27FC236}">
                <a16:creationId xmlns:a16="http://schemas.microsoft.com/office/drawing/2014/main" id="{1F018C68-8510-4854-80B7-5FE0EA125733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zh-CN" dirty="0"/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31BC568-641A-4679-B3D0-2268489F6D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025" y="1509713"/>
            <a:ext cx="8743950" cy="481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20263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0D7657-F5B9-4CF0-8478-2BD443B00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平滑滤波器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7CC28A95-481F-4097-931D-0DCC7E0D8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endParaRPr lang="zh-CN" altLang="en-US" dirty="0"/>
          </a:p>
        </p:txBody>
      </p:sp>
      <p:sp>
        <p:nvSpPr>
          <p:cNvPr id="8" name="内容占位符 6">
            <a:extLst>
              <a:ext uri="{FF2B5EF4-FFF2-40B4-BE49-F238E27FC236}">
                <a16:creationId xmlns:a16="http://schemas.microsoft.com/office/drawing/2014/main" id="{1F018C68-8510-4854-80B7-5FE0EA125733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zh-CN" dirty="0"/>
          </a:p>
          <a:p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2436465-FF92-4927-9252-2928D5FCEE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4975" y="1552345"/>
            <a:ext cx="8782050" cy="417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47388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0D7657-F5B9-4CF0-8478-2BD443B00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平滑滤波器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7CC28A95-481F-4097-931D-0DCC7E0D8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endParaRPr lang="zh-CN" altLang="en-US" dirty="0"/>
          </a:p>
        </p:txBody>
      </p:sp>
      <p:sp>
        <p:nvSpPr>
          <p:cNvPr id="8" name="内容占位符 6">
            <a:extLst>
              <a:ext uri="{FF2B5EF4-FFF2-40B4-BE49-F238E27FC236}">
                <a16:creationId xmlns:a16="http://schemas.microsoft.com/office/drawing/2014/main" id="{1F018C68-8510-4854-80B7-5FE0EA125733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zh-CN" dirty="0"/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A8CE274-E789-41B7-B99B-1C762A5C9C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4475" y="1495425"/>
            <a:ext cx="9163050" cy="386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20420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0D7657-F5B9-4CF0-8478-2BD443B00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平滑滤波器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7CC28A95-481F-4097-931D-0DCC7E0D8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endParaRPr lang="zh-CN" altLang="en-US" dirty="0"/>
          </a:p>
        </p:txBody>
      </p:sp>
      <p:sp>
        <p:nvSpPr>
          <p:cNvPr id="8" name="内容占位符 6">
            <a:extLst>
              <a:ext uri="{FF2B5EF4-FFF2-40B4-BE49-F238E27FC236}">
                <a16:creationId xmlns:a16="http://schemas.microsoft.com/office/drawing/2014/main" id="{1F018C68-8510-4854-80B7-5FE0EA125733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zh-CN" dirty="0"/>
          </a:p>
          <a:p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FE1F1FC-FC54-4ECF-A41D-97820AE388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7362" y="1395413"/>
            <a:ext cx="8677275" cy="493395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3FC50731-5460-4939-9F7B-491105F7263A}"/>
              </a:ext>
            </a:extLst>
          </p:cNvPr>
          <p:cNvSpPr txBox="1"/>
          <p:nvPr/>
        </p:nvSpPr>
        <p:spPr>
          <a:xfrm>
            <a:off x="6626453" y="5930233"/>
            <a:ext cx="48590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抑制噪声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在去除噪音的同时，可以比较好地保留边缘</a:t>
            </a:r>
          </a:p>
          <a:p>
            <a:r>
              <a:rPr lang="zh-CN" altLang="en-US" dirty="0"/>
              <a:t>轮廓信息和图像的细节</a:t>
            </a:r>
          </a:p>
        </p:txBody>
      </p:sp>
    </p:spTree>
    <p:extLst>
      <p:ext uri="{BB962C8B-B14F-4D97-AF65-F5344CB8AC3E}">
        <p14:creationId xmlns:p14="http://schemas.microsoft.com/office/powerpoint/2010/main" val="215508454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0D7657-F5B9-4CF0-8478-2BD443B00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锐化滤波器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7CC28A95-481F-4097-931D-0DCC7E0D8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endParaRPr lang="zh-CN" altLang="en-US" dirty="0"/>
          </a:p>
        </p:txBody>
      </p:sp>
      <p:sp>
        <p:nvSpPr>
          <p:cNvPr id="8" name="内容占位符 6">
            <a:extLst>
              <a:ext uri="{FF2B5EF4-FFF2-40B4-BE49-F238E27FC236}">
                <a16:creationId xmlns:a16="http://schemas.microsoft.com/office/drawing/2014/main" id="{1F018C68-8510-4854-80B7-5FE0EA125733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zh-CN" dirty="0"/>
          </a:p>
          <a:p>
            <a:endParaRPr lang="zh-CN" altLang="en-US" dirty="0"/>
          </a:p>
        </p:txBody>
      </p:sp>
      <p:sp>
        <p:nvSpPr>
          <p:cNvPr id="9" name="内容占位符 6">
            <a:extLst>
              <a:ext uri="{FF2B5EF4-FFF2-40B4-BE49-F238E27FC236}">
                <a16:creationId xmlns:a16="http://schemas.microsoft.com/office/drawing/2014/main" id="{DE7A2719-DA77-493F-8767-B4065DC0D01F}"/>
              </a:ext>
            </a:extLst>
          </p:cNvPr>
          <p:cNvSpPr txBox="1">
            <a:spLocks/>
          </p:cNvSpPr>
          <p:nvPr/>
        </p:nvSpPr>
        <p:spPr>
          <a:xfrm>
            <a:off x="1143000" y="21304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功能</a:t>
            </a:r>
            <a:endParaRPr lang="en-US" altLang="zh-CN" dirty="0"/>
          </a:p>
          <a:p>
            <a:r>
              <a:rPr lang="zh-CN" altLang="en-US" dirty="0"/>
              <a:t>基本高通滤波</a:t>
            </a:r>
            <a:endParaRPr lang="en-US" altLang="zh-CN" dirty="0"/>
          </a:p>
          <a:p>
            <a:r>
              <a:rPr lang="zh-CN" altLang="en-US" dirty="0"/>
              <a:t>高增益滤波</a:t>
            </a:r>
            <a:endParaRPr lang="en-US" altLang="zh-CN" dirty="0"/>
          </a:p>
          <a:p>
            <a:r>
              <a:rPr lang="zh-CN" altLang="en-US" dirty="0"/>
              <a:t>微分滤波器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9537488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0D7657-F5B9-4CF0-8478-2BD443B00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锐化滤波器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7CC28A95-481F-4097-931D-0DCC7E0D8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endParaRPr lang="zh-CN" altLang="en-US" dirty="0"/>
          </a:p>
        </p:txBody>
      </p:sp>
      <p:sp>
        <p:nvSpPr>
          <p:cNvPr id="8" name="内容占位符 6">
            <a:extLst>
              <a:ext uri="{FF2B5EF4-FFF2-40B4-BE49-F238E27FC236}">
                <a16:creationId xmlns:a16="http://schemas.microsoft.com/office/drawing/2014/main" id="{1F018C68-8510-4854-80B7-5FE0EA125733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zh-CN" dirty="0"/>
          </a:p>
          <a:p>
            <a:endParaRPr lang="zh-CN" altLang="en-US" dirty="0"/>
          </a:p>
        </p:txBody>
      </p:sp>
      <p:sp>
        <p:nvSpPr>
          <p:cNvPr id="9" name="内容占位符 6">
            <a:extLst>
              <a:ext uri="{FF2B5EF4-FFF2-40B4-BE49-F238E27FC236}">
                <a16:creationId xmlns:a16="http://schemas.microsoft.com/office/drawing/2014/main" id="{DE7A2719-DA77-493F-8767-B4065DC0D01F}"/>
              </a:ext>
            </a:extLst>
          </p:cNvPr>
          <p:cNvSpPr txBox="1">
            <a:spLocks/>
          </p:cNvSpPr>
          <p:nvPr/>
        </p:nvSpPr>
        <p:spPr>
          <a:xfrm>
            <a:off x="1143000" y="21304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4E8436A-A7A2-4EEF-8943-7AB5B040ED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5887" y="1690688"/>
            <a:ext cx="9420225" cy="41529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025F2AF7-B75E-46CC-B4B5-0E855DEA4DF2}"/>
              </a:ext>
            </a:extLst>
          </p:cNvPr>
          <p:cNvSpPr txBox="1"/>
          <p:nvPr/>
        </p:nvSpPr>
        <p:spPr>
          <a:xfrm>
            <a:off x="8572500" y="5843588"/>
            <a:ext cx="1093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?????????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4252269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063DA2-1792-4682-A8C6-9233D1357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锐化滤波器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FC7EDE8-82DD-4B0A-B474-231F44A79C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微分滤波器</a:t>
            </a:r>
            <a:endParaRPr lang="en-US" altLang="zh-CN" dirty="0"/>
          </a:p>
          <a:p>
            <a:pPr marL="0" indent="0">
              <a:buNone/>
            </a:pPr>
            <a:endParaRPr lang="zh-CN" altLang="en-US" b="1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88BF5AB-F25A-4598-89F9-9A65472634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2839" y="2466975"/>
            <a:ext cx="8743950" cy="439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6583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063DA2-1792-4682-A8C6-9233D1357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锐化滤波器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FC7EDE8-82DD-4B0A-B474-231F44A79C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微分滤波器</a:t>
            </a:r>
            <a:endParaRPr lang="en-US" altLang="zh-CN" dirty="0"/>
          </a:p>
          <a:p>
            <a:pPr marL="0" indent="0">
              <a:buNone/>
            </a:pPr>
            <a:endParaRPr lang="zh-CN" altLang="en-US" b="1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88BF5AB-F25A-4598-89F9-9A65472634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2839" y="2466975"/>
            <a:ext cx="8743950" cy="439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51105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063DA2-1792-4682-A8C6-9233D1357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锐化滤波器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FC7EDE8-82DD-4B0A-B474-231F44A79C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zh-CN" altLang="en-US" dirty="0"/>
              <a:t>微分滤波器</a:t>
            </a:r>
            <a:endParaRPr lang="en-US" altLang="zh-CN" dirty="0"/>
          </a:p>
          <a:p>
            <a:pPr marL="0" indent="0">
              <a:buNone/>
            </a:pPr>
            <a:endParaRPr lang="zh-CN" altLang="en-US" b="1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3D2336F-7C43-4608-8FA9-61530DF044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3061" y="2503792"/>
            <a:ext cx="7105880" cy="435420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EA4F66B8-48A3-4201-B336-2BFF728F0A29}"/>
              </a:ext>
            </a:extLst>
          </p:cNvPr>
          <p:cNvSpPr txBox="1"/>
          <p:nvPr/>
        </p:nvSpPr>
        <p:spPr>
          <a:xfrm>
            <a:off x="9342304" y="5927075"/>
            <a:ext cx="1608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Mag:</a:t>
            </a:r>
            <a:r>
              <a:rPr lang="zh-CN" altLang="en-US" dirty="0"/>
              <a:t>矢量求模</a:t>
            </a:r>
          </a:p>
        </p:txBody>
      </p:sp>
    </p:spTree>
    <p:extLst>
      <p:ext uri="{BB962C8B-B14F-4D97-AF65-F5344CB8AC3E}">
        <p14:creationId xmlns:p14="http://schemas.microsoft.com/office/powerpoint/2010/main" val="32896629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063DA2-1792-4682-A8C6-9233D1357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锐化滤波器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FC7EDE8-82DD-4B0A-B474-231F44A79C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zh-CN" altLang="en-US" dirty="0"/>
              <a:t>微分滤波器</a:t>
            </a:r>
            <a:endParaRPr lang="en-US" altLang="zh-CN" dirty="0"/>
          </a:p>
          <a:p>
            <a:pPr marL="0" indent="0">
              <a:buNone/>
            </a:pPr>
            <a:endParaRPr lang="zh-CN" altLang="en-US" b="1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879608F-874B-42D9-B84B-CC42DF4567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9188" y="2385606"/>
            <a:ext cx="7428712" cy="4296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8194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0D7657-F5B9-4CF0-8478-2BD443B00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理论基础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FBE7942-E489-4D88-B144-73A1D92A183E}"/>
              </a:ext>
            </a:extLst>
          </p:cNvPr>
          <p:cNvSpPr txBox="1"/>
          <p:nvPr/>
        </p:nvSpPr>
        <p:spPr>
          <a:xfrm>
            <a:off x="4957590" y="6136395"/>
            <a:ext cx="785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书</a:t>
            </a:r>
            <a:r>
              <a:rPr lang="en-US" altLang="zh-CN" dirty="0"/>
              <a:t>P74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F1BFDFC3-0689-4C30-A743-4C96710AB1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重要的变换</a:t>
            </a:r>
            <a:r>
              <a:rPr lang="en-US" altLang="zh-CN" dirty="0"/>
              <a:t>: </a:t>
            </a:r>
            <a:r>
              <a:rPr lang="zh-CN" altLang="en-US" dirty="0"/>
              <a:t>结合原像素的</a:t>
            </a:r>
            <a:r>
              <a:rPr lang="en-US" altLang="zh-CN" dirty="0"/>
              <a:t>CDF</a:t>
            </a:r>
          </a:p>
          <a:p>
            <a:r>
              <a:rPr lang="zh-CN" altLang="en-US" dirty="0"/>
              <a:t>对于连续灰度值</a:t>
            </a:r>
            <a:r>
              <a:rPr lang="en-US" altLang="zh-CN" dirty="0"/>
              <a:t>:</a:t>
            </a:r>
          </a:p>
          <a:p>
            <a:endParaRPr lang="zh-CN" altLang="en-US" dirty="0"/>
          </a:p>
        </p:txBody>
      </p:sp>
      <p:pic>
        <p:nvPicPr>
          <p:cNvPr id="8" name="图片 7" descr="图片包含 物体&#10;&#10;已生成高可信度的说明">
            <a:extLst>
              <a:ext uri="{FF2B5EF4-FFF2-40B4-BE49-F238E27FC236}">
                <a16:creationId xmlns:a16="http://schemas.microsoft.com/office/drawing/2014/main" id="{43E55096-228F-4C9D-93E6-4679512D8A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575" y="3047980"/>
            <a:ext cx="11652849" cy="762039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B8DDF76E-83BD-479F-8B50-2419E2E31909}"/>
              </a:ext>
            </a:extLst>
          </p:cNvPr>
          <p:cNvSpPr txBox="1"/>
          <p:nvPr/>
        </p:nvSpPr>
        <p:spPr>
          <a:xfrm>
            <a:off x="1074420" y="4469130"/>
            <a:ext cx="824616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再结合</a:t>
            </a:r>
            <a:r>
              <a:rPr lang="en-US" altLang="zh-CN" dirty="0"/>
              <a:t>p(s)</a:t>
            </a:r>
            <a:r>
              <a:rPr lang="zh-CN" altLang="en-US" dirty="0"/>
              <a:t>与</a:t>
            </a:r>
            <a:r>
              <a:rPr lang="en-US" altLang="zh-CN" dirty="0"/>
              <a:t>p(r)</a:t>
            </a:r>
            <a:r>
              <a:rPr lang="zh-CN" altLang="en-US" dirty="0"/>
              <a:t>的关系</a:t>
            </a:r>
            <a:r>
              <a:rPr lang="en-US" altLang="zh-CN" dirty="0"/>
              <a:t>, </a:t>
            </a:r>
            <a:r>
              <a:rPr lang="zh-CN" altLang="en-US" dirty="0"/>
              <a:t>计算得到</a:t>
            </a:r>
            <a:r>
              <a:rPr lang="en-US" altLang="zh-CN" dirty="0"/>
              <a:t>p(s)</a:t>
            </a:r>
            <a:r>
              <a:rPr lang="zh-CN" altLang="en-US" dirty="0"/>
              <a:t> </a:t>
            </a:r>
            <a:r>
              <a:rPr lang="en-US" altLang="zh-CN" dirty="0"/>
              <a:t>=</a:t>
            </a:r>
            <a:r>
              <a:rPr lang="zh-CN" altLang="en-US" dirty="0"/>
              <a:t> </a:t>
            </a:r>
            <a:r>
              <a:rPr lang="en-US" altLang="zh-CN" dirty="0"/>
              <a:t>1/(L-1)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即用该变换</a:t>
            </a:r>
            <a:r>
              <a:rPr lang="en-US" altLang="zh-CN" dirty="0"/>
              <a:t>, </a:t>
            </a:r>
            <a:r>
              <a:rPr lang="zh-CN" altLang="en-US" dirty="0"/>
              <a:t>映射后的图像灰度级</a:t>
            </a:r>
            <a:r>
              <a:rPr lang="en-US" altLang="zh-CN" dirty="0" err="1"/>
              <a:t>r.v</a:t>
            </a:r>
            <a:r>
              <a:rPr lang="en-US" altLang="zh-CN" dirty="0"/>
              <a:t> s</a:t>
            </a:r>
            <a:r>
              <a:rPr lang="zh-CN" altLang="en-US" dirty="0"/>
              <a:t>服从均匀分布于定义域内</a:t>
            </a:r>
            <a:r>
              <a:rPr lang="en-US" altLang="zh-CN" dirty="0"/>
              <a:t>, </a:t>
            </a:r>
            <a:r>
              <a:rPr lang="zh-CN" altLang="en-US" dirty="0"/>
              <a:t>概率为</a:t>
            </a:r>
            <a:r>
              <a:rPr lang="en-US" altLang="zh-CN" dirty="0"/>
              <a:t>1/(L-1)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并且满足直方图变换的理论条件</a:t>
            </a:r>
            <a:r>
              <a:rPr lang="en-US" altLang="zh-CN" dirty="0"/>
              <a:t>(</a:t>
            </a:r>
            <a:r>
              <a:rPr lang="zh-CN" altLang="en-US" dirty="0"/>
              <a:t>单调</a:t>
            </a:r>
            <a:r>
              <a:rPr lang="en-US" altLang="zh-CN" dirty="0"/>
              <a:t>/</a:t>
            </a:r>
            <a:r>
              <a:rPr lang="zh-CN" altLang="en-US" dirty="0"/>
              <a:t>范围不变</a:t>
            </a:r>
            <a:r>
              <a:rPr lang="en-US" altLang="zh-CN" dirty="0"/>
              <a:t>)</a:t>
            </a:r>
            <a:endParaRPr lang="en-US" altLang="zh-CN" b="1" dirty="0"/>
          </a:p>
          <a:p>
            <a:r>
              <a:rPr lang="zh-CN" altLang="en-US" b="1" dirty="0"/>
              <a:t>总结</a:t>
            </a:r>
            <a:r>
              <a:rPr lang="en-US" altLang="zh-CN" b="1" dirty="0"/>
              <a:t>: </a:t>
            </a:r>
            <a:r>
              <a:rPr lang="zh-CN" altLang="en-US" b="1" dirty="0"/>
              <a:t>结合</a:t>
            </a:r>
            <a:r>
              <a:rPr lang="en-US" altLang="zh-CN" b="1" dirty="0"/>
              <a:t>R</a:t>
            </a:r>
            <a:r>
              <a:rPr lang="zh-CN" altLang="en-US" b="1" dirty="0"/>
              <a:t>的</a:t>
            </a:r>
            <a:r>
              <a:rPr lang="en-US" altLang="zh-CN" b="1" dirty="0"/>
              <a:t>CDF, </a:t>
            </a:r>
            <a:r>
              <a:rPr lang="zh-CN" altLang="en-US" b="1" dirty="0"/>
              <a:t>可产生一幅灰度级分布具有均匀概率密度的图像</a:t>
            </a:r>
            <a:endParaRPr lang="en-US" altLang="zh-CN" b="1" dirty="0"/>
          </a:p>
        </p:txBody>
      </p:sp>
      <p:pic>
        <p:nvPicPr>
          <p:cNvPr id="11" name="图片 10" descr="图片包含 物体&#10;&#10;已生成高可信度的说明">
            <a:extLst>
              <a:ext uri="{FF2B5EF4-FFF2-40B4-BE49-F238E27FC236}">
                <a16:creationId xmlns:a16="http://schemas.microsoft.com/office/drawing/2014/main" id="{2F3A4D31-8040-42C2-A370-06692277E3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575" y="3047980"/>
            <a:ext cx="11652849" cy="762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98456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063DA2-1792-4682-A8C6-9233D1357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锐化滤波器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FC7EDE8-82DD-4B0A-B474-231F44A79C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zh-CN" altLang="en-US" dirty="0"/>
              <a:t>微分滤波器</a:t>
            </a:r>
            <a:endParaRPr lang="en-US" altLang="zh-CN" dirty="0"/>
          </a:p>
          <a:p>
            <a:pPr marL="0" indent="0">
              <a:buNone/>
            </a:pPr>
            <a:endParaRPr lang="zh-CN" altLang="en-US" b="1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B97A4D3-2FEA-434F-91AA-34D3F23AFB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2463" y="2397202"/>
            <a:ext cx="8572500" cy="49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50222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063DA2-1792-4682-A8C6-9233D1357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锐化滤波器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FC7EDE8-82DD-4B0A-B474-231F44A79C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zh-CN" altLang="en-US" dirty="0"/>
              <a:t>微分滤波器</a:t>
            </a:r>
            <a:endParaRPr lang="en-US" altLang="zh-CN" dirty="0"/>
          </a:p>
          <a:p>
            <a:pPr marL="0" indent="0">
              <a:buNone/>
            </a:pPr>
            <a:endParaRPr lang="zh-CN" altLang="en-US" b="1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9C6A477-7067-4D95-A09D-A7DDDEFA56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153" y="2428918"/>
            <a:ext cx="7306307" cy="4429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65069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063DA2-1792-4682-A8C6-9233D1357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锐化滤波器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FC7EDE8-82DD-4B0A-B474-231F44A79C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zh-CN" altLang="en-US" dirty="0"/>
              <a:t>微分滤波器</a:t>
            </a:r>
            <a:endParaRPr lang="en-US" altLang="zh-CN" dirty="0"/>
          </a:p>
          <a:p>
            <a:pPr marL="0" indent="0">
              <a:buNone/>
            </a:pPr>
            <a:endParaRPr lang="zh-CN" altLang="en-US" b="1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281683A-9552-4AF0-A1D3-9CDFE1256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2314" y="2445705"/>
            <a:ext cx="7107372" cy="4412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52505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063DA2-1792-4682-A8C6-9233D1357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锐化滤波器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FC7EDE8-82DD-4B0A-B474-231F44A79C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zh-CN" altLang="en-US" dirty="0"/>
              <a:t>微分滤波器</a:t>
            </a:r>
            <a:endParaRPr lang="en-US" altLang="zh-CN" dirty="0"/>
          </a:p>
          <a:p>
            <a:pPr marL="0" indent="0">
              <a:buNone/>
            </a:pPr>
            <a:endParaRPr lang="zh-CN" altLang="en-US" b="1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85C1EB4-00E0-448E-88B3-FF66C7D285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6305" y="2457585"/>
            <a:ext cx="6959389" cy="4294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41859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063DA2-1792-4682-A8C6-9233D1357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锐化滤波器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FC7EDE8-82DD-4B0A-B474-231F44A79C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zh-CN" altLang="en-US" dirty="0"/>
              <a:t>微分滤波器</a:t>
            </a:r>
            <a:endParaRPr lang="en-US" altLang="zh-CN" dirty="0"/>
          </a:p>
          <a:p>
            <a:pPr marL="0" indent="0">
              <a:buNone/>
            </a:pPr>
            <a:endParaRPr lang="zh-CN" altLang="en-US" b="1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48B7D93-3443-42C5-A2A5-9049E749BD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2341007"/>
            <a:ext cx="6858000" cy="396240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A7FAA72E-4FE7-4609-92D6-97F8434A9572}"/>
              </a:ext>
            </a:extLst>
          </p:cNvPr>
          <p:cNvSpPr txBox="1"/>
          <p:nvPr/>
        </p:nvSpPr>
        <p:spPr>
          <a:xfrm>
            <a:off x="5311170" y="3059668"/>
            <a:ext cx="3348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(</a:t>
            </a:r>
            <a:r>
              <a:rPr lang="zh-CN" altLang="en-US" dirty="0"/>
              <a:t>两个变量的离散拉普拉斯算子</a:t>
            </a:r>
            <a:r>
              <a:rPr lang="en-US" altLang="zh-CN" dirty="0"/>
              <a:t>)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9472FA5-0FC0-48E4-8ABA-25B2E3A63A4A}"/>
              </a:ext>
            </a:extLst>
          </p:cNvPr>
          <p:cNvSpPr txBox="1"/>
          <p:nvPr/>
        </p:nvSpPr>
        <p:spPr>
          <a:xfrm>
            <a:off x="7094066" y="3952875"/>
            <a:ext cx="1343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(</a:t>
            </a:r>
            <a:r>
              <a:rPr lang="zh-CN" altLang="en-US" dirty="0"/>
              <a:t>在</a:t>
            </a:r>
            <a:r>
              <a:rPr lang="en-US" altLang="zh-CN" dirty="0"/>
              <a:t>x</a:t>
            </a:r>
            <a:r>
              <a:rPr lang="zh-CN" altLang="en-US" dirty="0"/>
              <a:t>方向上</a:t>
            </a:r>
            <a:r>
              <a:rPr lang="en-US" altLang="zh-CN" dirty="0"/>
              <a:t>)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A2F4F6A-F9D1-4FFA-8136-531A0A01C27F}"/>
              </a:ext>
            </a:extLst>
          </p:cNvPr>
          <p:cNvSpPr txBox="1"/>
          <p:nvPr/>
        </p:nvSpPr>
        <p:spPr>
          <a:xfrm>
            <a:off x="7180365" y="4846082"/>
            <a:ext cx="1350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(</a:t>
            </a:r>
            <a:r>
              <a:rPr lang="zh-CN" altLang="en-US" dirty="0"/>
              <a:t>在</a:t>
            </a:r>
            <a:r>
              <a:rPr lang="en-US" altLang="zh-CN" dirty="0"/>
              <a:t>y</a:t>
            </a:r>
            <a:r>
              <a:rPr lang="zh-CN" altLang="en-US" dirty="0"/>
              <a:t>方向上</a:t>
            </a:r>
            <a:r>
              <a:rPr lang="en-US" altLang="zh-CN" dirty="0"/>
              <a:t>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1045725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063DA2-1792-4682-A8C6-9233D1357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锐化滤波器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FC7EDE8-82DD-4B0A-B474-231F44A79C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zh-CN" altLang="en-US" dirty="0"/>
              <a:t>微分滤波器</a:t>
            </a:r>
            <a:endParaRPr lang="en-US" altLang="zh-CN" dirty="0"/>
          </a:p>
          <a:p>
            <a:r>
              <a:rPr lang="zh-CN" altLang="en-US" dirty="0"/>
              <a:t>基于公式构造模板</a:t>
            </a:r>
            <a:endParaRPr lang="en-US" altLang="zh-CN" dirty="0"/>
          </a:p>
          <a:p>
            <a:pPr marL="0" indent="0">
              <a:buNone/>
            </a:pPr>
            <a:endParaRPr lang="zh-CN" altLang="en-US" b="1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EE16BBA-AFDB-44FB-B06D-631456A0F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3687" y="2867025"/>
            <a:ext cx="6524625" cy="399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70233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063DA2-1792-4682-A8C6-9233D1357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锐化滤波器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FC7EDE8-82DD-4B0A-B474-231F44A79C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zh-CN" altLang="en-US" dirty="0"/>
              <a:t>微分滤波器</a:t>
            </a:r>
            <a:endParaRPr lang="en-US" altLang="zh-CN" dirty="0"/>
          </a:p>
          <a:p>
            <a:r>
              <a:rPr lang="zh-CN" altLang="en-US" dirty="0"/>
              <a:t>使用模板得到锐化后的图像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zh-CN" altLang="en-US" b="1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26F840F-A9A3-4554-8810-E6C59BB79C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36" y="2850430"/>
            <a:ext cx="6991350" cy="314325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1A55B3C4-38DB-4529-86CD-549865293BF3}"/>
              </a:ext>
            </a:extLst>
          </p:cNvPr>
          <p:cNvSpPr txBox="1"/>
          <p:nvPr/>
        </p:nvSpPr>
        <p:spPr>
          <a:xfrm>
            <a:off x="6278421" y="3406393"/>
            <a:ext cx="591357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f: </a:t>
            </a:r>
            <a:r>
              <a:rPr lang="zh-CN" altLang="en-US" dirty="0"/>
              <a:t>输入图像</a:t>
            </a:r>
            <a:r>
              <a:rPr lang="en-US" altLang="zh-CN" dirty="0"/>
              <a:t>, g: </a:t>
            </a:r>
            <a:r>
              <a:rPr lang="zh-CN" altLang="en-US" dirty="0"/>
              <a:t>锐化后的图像</a:t>
            </a:r>
            <a:endParaRPr lang="en-US" altLang="zh-CN" dirty="0"/>
          </a:p>
          <a:p>
            <a:r>
              <a:rPr lang="zh-CN" altLang="en-US" dirty="0"/>
              <a:t>中心系数</a:t>
            </a:r>
            <a:r>
              <a:rPr lang="en-US" altLang="zh-CN" dirty="0"/>
              <a:t>: </a:t>
            </a:r>
            <a:r>
              <a:rPr lang="zh-CN" altLang="en-US" dirty="0"/>
              <a:t>如果原图象的点的灰度级向四周是递减的，即中心大，四周小，那么算出来的二阶微分是负数，拉普拉斯锐化是为了增加这个梯度，因此中心值需要变得更大，原值减去拉普拉斯变换后的值，即原值减去一个负数</a:t>
            </a:r>
            <a:r>
              <a:rPr lang="en-US" altLang="zh-CN" dirty="0"/>
              <a:t>=</a:t>
            </a:r>
            <a:r>
              <a:rPr lang="zh-CN" altLang="en-US" dirty="0"/>
              <a:t>原值加上一个正数，这样这个点和周围点的差距更大，起到锐化作用，如果是加的话就减弱了中心值与周围的差距，梯度递增的情况同理。</a:t>
            </a:r>
          </a:p>
        </p:txBody>
      </p:sp>
    </p:spTree>
    <p:extLst>
      <p:ext uri="{BB962C8B-B14F-4D97-AF65-F5344CB8AC3E}">
        <p14:creationId xmlns:p14="http://schemas.microsoft.com/office/powerpoint/2010/main" val="164975524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063DA2-1792-4682-A8C6-9233D1357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锐化滤波器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FC7EDE8-82DD-4B0A-B474-231F44A79C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zh-CN" altLang="en-US" dirty="0"/>
              <a:t>非锐化掩蔽和高提升滤波</a:t>
            </a:r>
            <a:endParaRPr lang="en-US" altLang="zh-CN" dirty="0"/>
          </a:p>
          <a:p>
            <a:pPr lvl="1"/>
            <a:r>
              <a:rPr lang="zh-CN" altLang="en-US" dirty="0"/>
              <a:t>模糊原图像</a:t>
            </a:r>
            <a:endParaRPr lang="en-US" altLang="zh-CN" dirty="0"/>
          </a:p>
          <a:p>
            <a:pPr lvl="1"/>
            <a:r>
              <a:rPr lang="zh-CN" altLang="en-US" dirty="0"/>
              <a:t>原图下减去模糊图像产生插值图像将模板加到原图像上</a:t>
            </a:r>
          </a:p>
        </p:txBody>
      </p:sp>
    </p:spTree>
    <p:extLst>
      <p:ext uri="{BB962C8B-B14F-4D97-AF65-F5344CB8AC3E}">
        <p14:creationId xmlns:p14="http://schemas.microsoft.com/office/powerpoint/2010/main" val="373900926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063DA2-1792-4682-A8C6-9233D1357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锐化滤波器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FC7EDE8-82DD-4B0A-B474-231F44A79C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zh-CN" altLang="en-US" dirty="0"/>
              <a:t>非锐化掩蔽和高提升滤波</a:t>
            </a:r>
            <a:endParaRPr lang="en-US" altLang="zh-CN" dirty="0"/>
          </a:p>
          <a:p>
            <a:pPr lvl="1"/>
            <a:r>
              <a:rPr lang="zh-CN" altLang="en-US" dirty="0"/>
              <a:t>插值图像</a:t>
            </a:r>
            <a:r>
              <a:rPr lang="en-US" altLang="zh-CN" dirty="0"/>
              <a:t>(</a:t>
            </a:r>
            <a:r>
              <a:rPr lang="zh-CN" altLang="en-US" dirty="0"/>
              <a:t>强调了信号中出现灰度斜率的点</a:t>
            </a:r>
            <a:r>
              <a:rPr lang="en-US" altLang="zh-CN" dirty="0"/>
              <a:t>)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B10A29A-F001-491F-B882-3ABB44DDC3B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078"/>
          <a:stretch/>
        </p:blipFill>
        <p:spPr>
          <a:xfrm>
            <a:off x="752118" y="2773864"/>
            <a:ext cx="3687680" cy="3880774"/>
          </a:xfrm>
          <a:prstGeom prst="rect">
            <a:avLst/>
          </a:prstGeom>
        </p:spPr>
      </p:pic>
      <p:pic>
        <p:nvPicPr>
          <p:cNvPr id="5" name="图片 4" descr="图片包含 文字&#10;&#10;已生成极高可信度的说明">
            <a:extLst>
              <a:ext uri="{FF2B5EF4-FFF2-40B4-BE49-F238E27FC236}">
                <a16:creationId xmlns:a16="http://schemas.microsoft.com/office/drawing/2014/main" id="{A510E314-E469-48AA-B136-2D025A47E14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072"/>
          <a:stretch/>
        </p:blipFill>
        <p:spPr>
          <a:xfrm>
            <a:off x="5105158" y="2773864"/>
            <a:ext cx="4934204" cy="1615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15504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676AB5-5A02-4B65-9627-0A7ADF2BDF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DFCD443-0563-4091-82EB-20904938E5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07305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0D7657-F5B9-4CF0-8478-2BD443B00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理论基础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FBE7942-E489-4D88-B144-73A1D92A183E}"/>
              </a:ext>
            </a:extLst>
          </p:cNvPr>
          <p:cNvSpPr txBox="1"/>
          <p:nvPr/>
        </p:nvSpPr>
        <p:spPr>
          <a:xfrm>
            <a:off x="4957590" y="6136395"/>
            <a:ext cx="785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书</a:t>
            </a:r>
            <a:r>
              <a:rPr lang="en-US" altLang="zh-CN" dirty="0"/>
              <a:t>P74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F1BFDFC3-0689-4C30-A743-4C96710AB1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zh-CN" altLang="en-US" dirty="0"/>
              <a:t>重要的变换</a:t>
            </a:r>
            <a:r>
              <a:rPr lang="en-US" altLang="zh-CN" dirty="0"/>
              <a:t>: </a:t>
            </a:r>
            <a:r>
              <a:rPr lang="zh-CN" altLang="en-US" dirty="0"/>
              <a:t>结合原像素的</a:t>
            </a:r>
            <a:r>
              <a:rPr lang="en-US" altLang="zh-CN" dirty="0"/>
              <a:t>CDF</a:t>
            </a:r>
          </a:p>
          <a:p>
            <a:r>
              <a:rPr lang="zh-CN" altLang="en-US" dirty="0"/>
              <a:t>对于离散灰度值</a:t>
            </a:r>
            <a:r>
              <a:rPr lang="en-US" altLang="zh-CN" dirty="0"/>
              <a:t>:</a:t>
            </a:r>
          </a:p>
          <a:p>
            <a:r>
              <a:rPr lang="zh-CN" altLang="en-US" dirty="0"/>
              <a:t>第</a:t>
            </a:r>
            <a:r>
              <a:rPr lang="en-US" altLang="zh-CN" dirty="0"/>
              <a:t>k</a:t>
            </a:r>
            <a:r>
              <a:rPr lang="zh-CN" altLang="en-US" dirty="0"/>
              <a:t>个灰度级的概率</a:t>
            </a:r>
            <a:r>
              <a:rPr lang="en-US" altLang="zh-CN" dirty="0"/>
              <a:t>:</a:t>
            </a: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en-US" altLang="zh-CN" sz="2400" dirty="0"/>
              <a:t>	(M,N</a:t>
            </a:r>
            <a:r>
              <a:rPr lang="zh-CN" altLang="en-US" sz="2400" dirty="0"/>
              <a:t>分别为图像长</a:t>
            </a:r>
            <a:r>
              <a:rPr lang="en-US" altLang="zh-CN" sz="2400" dirty="0"/>
              <a:t>, </a:t>
            </a:r>
            <a:r>
              <a:rPr lang="zh-CN" altLang="en-US" sz="2400" dirty="0"/>
              <a:t>宽</a:t>
            </a:r>
            <a:r>
              <a:rPr lang="en-US" altLang="zh-CN" sz="2400" dirty="0"/>
              <a:t>)</a:t>
            </a:r>
          </a:p>
          <a:p>
            <a:r>
              <a:rPr lang="zh-CN" altLang="en-US" dirty="0"/>
              <a:t>变换函数</a:t>
            </a:r>
            <a:r>
              <a:rPr lang="en-US" altLang="zh-CN" dirty="0"/>
              <a:t>:</a:t>
            </a:r>
            <a:endParaRPr lang="zh-CN" altLang="en-US" dirty="0"/>
          </a:p>
        </p:txBody>
      </p:sp>
      <p:pic>
        <p:nvPicPr>
          <p:cNvPr id="1026" name="Picture 2" descr="C:\Users\xiongxiaoji\Documents\Tencent Files\1051011941\Image\C2C\{73393463-1EB4-6595-E2E0-9E0D98B127D4}.png">
            <a:extLst>
              <a:ext uri="{FF2B5EF4-FFF2-40B4-BE49-F238E27FC236}">
                <a16:creationId xmlns:a16="http://schemas.microsoft.com/office/drawing/2014/main" id="{6D70F39E-F812-43D1-8159-F7148E263A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7" t="8149"/>
          <a:stretch/>
        </p:blipFill>
        <p:spPr bwMode="auto">
          <a:xfrm>
            <a:off x="498742" y="3251473"/>
            <a:ext cx="11033760" cy="646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图片 5" descr="图片包含 物体&#10;&#10;已生成极高可信度的说明">
            <a:extLst>
              <a:ext uri="{FF2B5EF4-FFF2-40B4-BE49-F238E27FC236}">
                <a16:creationId xmlns:a16="http://schemas.microsoft.com/office/drawing/2014/main" id="{B6BE0286-9717-44FE-8241-76B1960EBAE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95"/>
          <a:stretch/>
        </p:blipFill>
        <p:spPr>
          <a:xfrm>
            <a:off x="1080288" y="4856903"/>
            <a:ext cx="10031424" cy="933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66432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23EC947-6194-43A1-95B3-0E65E92DC5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混合空间增强法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E2DB8D8-D61F-4701-914C-F8A3ABF706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8034"/>
            <a:ext cx="10515600" cy="4351338"/>
          </a:xfrm>
        </p:spPr>
        <p:txBody>
          <a:bodyPr/>
          <a:lstStyle/>
          <a:p>
            <a:r>
              <a:rPr lang="zh-CN" altLang="en-US" dirty="0"/>
              <a:t>使用多种互补的图像增强技术</a:t>
            </a:r>
            <a:r>
              <a:rPr lang="en-US" altLang="zh-CN" dirty="0"/>
              <a:t>: </a:t>
            </a:r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6574E3A-5D92-44ED-816D-10B7F88A6C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958"/>
          <a:stretch/>
        </p:blipFill>
        <p:spPr>
          <a:xfrm>
            <a:off x="110489" y="2003403"/>
            <a:ext cx="8732702" cy="4164708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4FC78D3A-A21F-4BBA-8B02-BCC0F7F1E74D}"/>
              </a:ext>
            </a:extLst>
          </p:cNvPr>
          <p:cNvSpPr txBox="1"/>
          <p:nvPr/>
        </p:nvSpPr>
        <p:spPr>
          <a:xfrm>
            <a:off x="9166035" y="1944241"/>
            <a:ext cx="2915476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(b)</a:t>
            </a:r>
            <a:r>
              <a:rPr lang="zh-CN" altLang="en-US" dirty="0"/>
              <a:t>拉普拉斯</a:t>
            </a:r>
            <a:r>
              <a:rPr lang="en-US" altLang="zh-CN" dirty="0"/>
              <a:t>: </a:t>
            </a:r>
            <a:r>
              <a:rPr lang="zh-CN" altLang="en-US" dirty="0"/>
              <a:t>突出细节</a:t>
            </a:r>
            <a:endParaRPr lang="en-US" altLang="zh-CN" dirty="0"/>
          </a:p>
          <a:p>
            <a:r>
              <a:rPr lang="zh-CN" altLang="en-US" dirty="0"/>
              <a:t>强调图象中灰度的突变</a:t>
            </a:r>
            <a:r>
              <a:rPr lang="en-US" altLang="zh-CN" dirty="0"/>
              <a:t>,</a:t>
            </a:r>
            <a:r>
              <a:rPr lang="zh-CN" altLang="en-US" dirty="0"/>
              <a:t>不强调变化较缓的区域</a:t>
            </a:r>
            <a:r>
              <a:rPr lang="en-US" altLang="zh-CN" dirty="0"/>
              <a:t>. </a:t>
            </a:r>
          </a:p>
          <a:p>
            <a:r>
              <a:rPr lang="zh-CN" altLang="en-US" dirty="0"/>
              <a:t>将原图像和拉普拉斯图像叠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复原背景特性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保持锐化处理效果</a:t>
            </a:r>
            <a:endParaRPr lang="en-US" altLang="zh-CN" dirty="0"/>
          </a:p>
          <a:p>
            <a:r>
              <a:rPr lang="en-US" altLang="zh-CN" dirty="0"/>
              <a:t>(c) </a:t>
            </a:r>
            <a:r>
              <a:rPr lang="zh-CN" altLang="en-US" dirty="0"/>
              <a:t>相加后噪声更多</a:t>
            </a:r>
            <a:r>
              <a:rPr lang="en-US" altLang="zh-CN" dirty="0"/>
              <a:t>(</a:t>
            </a:r>
            <a:r>
              <a:rPr lang="zh-CN" altLang="en-US" dirty="0"/>
              <a:t>拉普拉斯增强细节</a:t>
            </a:r>
            <a:r>
              <a:rPr lang="en-US" altLang="zh-CN" dirty="0">
                <a:sym typeface="Wingdings" panose="05000000000000000000" pitchFamily="2" charset="2"/>
              </a:rPr>
              <a:t></a:t>
            </a:r>
            <a:r>
              <a:rPr lang="zh-CN" altLang="en-US" dirty="0">
                <a:sym typeface="Wingdings" panose="05000000000000000000" pitchFamily="2" charset="2"/>
              </a:rPr>
              <a:t>产生噪音</a:t>
            </a:r>
            <a:r>
              <a:rPr lang="en-US" altLang="zh-CN" dirty="0">
                <a:sym typeface="Wingdings" panose="05000000000000000000" pitchFamily="2" charset="2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ym typeface="Wingdings" panose="05000000000000000000" pitchFamily="2" charset="2"/>
              </a:rPr>
              <a:t>中值操作</a:t>
            </a:r>
            <a:r>
              <a:rPr lang="en-US" altLang="zh-CN" dirty="0">
                <a:sym typeface="Wingdings" panose="05000000000000000000" pitchFamily="2" charset="2"/>
              </a:rPr>
              <a:t>? </a:t>
            </a:r>
            <a:r>
              <a:rPr lang="zh-CN" altLang="en-US" dirty="0">
                <a:sym typeface="Wingdings" panose="05000000000000000000" pitchFamily="2" charset="2"/>
              </a:rPr>
              <a:t>非线性</a:t>
            </a:r>
            <a:r>
              <a:rPr lang="en-US" altLang="zh-CN" dirty="0">
                <a:sym typeface="Wingdings" panose="05000000000000000000" pitchFamily="2" charset="2"/>
              </a:rPr>
              <a:t></a:t>
            </a:r>
            <a:r>
              <a:rPr lang="zh-CN" altLang="en-US" dirty="0">
                <a:sym typeface="Wingdings" panose="05000000000000000000" pitchFamily="2" charset="2"/>
              </a:rPr>
              <a:t>医学图像无法接受</a:t>
            </a:r>
            <a:endParaRPr lang="en-US" altLang="zh-CN" dirty="0"/>
          </a:p>
          <a:p>
            <a:r>
              <a:rPr lang="en-US" altLang="zh-CN" dirty="0"/>
              <a:t>(d) Sobel</a:t>
            </a:r>
            <a:r>
              <a:rPr lang="zh-CN" altLang="en-US" dirty="0"/>
              <a:t>梯度法</a:t>
            </a:r>
            <a:r>
              <a:rPr lang="en-US" altLang="zh-CN" dirty="0"/>
              <a:t>: </a:t>
            </a:r>
            <a:r>
              <a:rPr lang="zh-CN" altLang="en-US" dirty="0"/>
              <a:t>突出边缘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对噪声的响应弱于拉普拉斯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具有边缘内容的梯度图像的值一般比拉普拉斯</a:t>
            </a:r>
            <a:r>
              <a:rPr lang="en-US" altLang="zh-CN" dirty="0"/>
              <a:t>(b)</a:t>
            </a:r>
            <a:r>
              <a:rPr lang="zh-CN" altLang="en-US" dirty="0"/>
              <a:t>的值高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6325924-81D9-43A0-A9A0-3EBBA99A2C8A}"/>
              </a:ext>
            </a:extLst>
          </p:cNvPr>
          <p:cNvSpPr txBox="1"/>
          <p:nvPr/>
        </p:nvSpPr>
        <p:spPr>
          <a:xfrm>
            <a:off x="10243458" y="215440"/>
            <a:ext cx="14577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中文书</a:t>
            </a:r>
            <a:r>
              <a:rPr lang="en-US" altLang="zh-CN" dirty="0"/>
              <a:t>: 104</a:t>
            </a:r>
          </a:p>
          <a:p>
            <a:r>
              <a:rPr lang="zh-CN" altLang="en-US" dirty="0"/>
              <a:t>英文书</a:t>
            </a:r>
            <a:r>
              <a:rPr lang="en-US" altLang="zh-CN" dirty="0"/>
              <a:t>: 191</a:t>
            </a:r>
          </a:p>
        </p:txBody>
      </p:sp>
    </p:spTree>
    <p:extLst>
      <p:ext uri="{BB962C8B-B14F-4D97-AF65-F5344CB8AC3E}">
        <p14:creationId xmlns:p14="http://schemas.microsoft.com/office/powerpoint/2010/main" val="87467888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23EC947-6194-43A1-95B3-0E65E92DC5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混合空间增强法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E2DB8D8-D61F-4701-914C-F8A3ABF706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0568"/>
            <a:ext cx="10515600" cy="4351338"/>
          </a:xfrm>
        </p:spPr>
        <p:txBody>
          <a:bodyPr/>
          <a:lstStyle/>
          <a:p>
            <a:r>
              <a:rPr lang="zh-CN" altLang="en-US" dirty="0"/>
              <a:t>使用多种互补的图像增强技术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F4D129B-3D8A-4C93-9746-6429D1DE29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89" y="1962907"/>
            <a:ext cx="8971485" cy="452996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E7C61D3-3451-4722-A5A9-2753001177AA}"/>
              </a:ext>
            </a:extLst>
          </p:cNvPr>
          <p:cNvSpPr txBox="1"/>
          <p:nvPr/>
        </p:nvSpPr>
        <p:spPr>
          <a:xfrm>
            <a:off x="9166035" y="1797224"/>
            <a:ext cx="291547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(e) </a:t>
            </a:r>
            <a:r>
              <a:rPr lang="zh-CN" altLang="en-US" dirty="0"/>
              <a:t>平滑处理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降低噪音</a:t>
            </a:r>
            <a:endParaRPr lang="en-US" altLang="zh-CN" dirty="0"/>
          </a:p>
          <a:p>
            <a:r>
              <a:rPr lang="en-US" altLang="zh-CN" dirty="0"/>
              <a:t>(f) </a:t>
            </a:r>
            <a:r>
              <a:rPr lang="zh-CN" altLang="en-US" dirty="0"/>
              <a:t>掩蔽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保留灰度变化强烈的小细节</a:t>
            </a:r>
            <a:r>
              <a:rPr lang="en-US" altLang="zh-CN" dirty="0"/>
              <a:t>(</a:t>
            </a:r>
            <a:r>
              <a:rPr lang="zh-CN" altLang="en-US" dirty="0"/>
              <a:t>强边缘</a:t>
            </a:r>
            <a:r>
              <a:rPr lang="en-US" altLang="zh-CN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降低灰度变化相对平坦区域中的噪声</a:t>
            </a:r>
            <a:r>
              <a:rPr lang="en-US" altLang="zh-CN" dirty="0"/>
              <a:t>(</a:t>
            </a:r>
            <a:r>
              <a:rPr lang="zh-CN" altLang="en-US" dirty="0"/>
              <a:t>减噪声</a:t>
            </a:r>
            <a:r>
              <a:rPr lang="en-US" altLang="zh-CN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结合拉普拉斯和梯度操作的优点</a:t>
            </a:r>
            <a:endParaRPr lang="en-US" altLang="zh-CN" dirty="0"/>
          </a:p>
          <a:p>
            <a:pPr marL="342900" indent="-342900">
              <a:buAutoNum type="alphaLcParenBoth" startAt="7"/>
            </a:pPr>
            <a:r>
              <a:rPr lang="zh-CN" altLang="en-US" dirty="0"/>
              <a:t>幂律变换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88200929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23EC947-6194-43A1-95B3-0E65E92DC5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混合空间增强法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E2DB8D8-D61F-4701-914C-F8A3ABF706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0568"/>
            <a:ext cx="10515600" cy="4351338"/>
          </a:xfrm>
        </p:spPr>
        <p:txBody>
          <a:bodyPr/>
          <a:lstStyle/>
          <a:p>
            <a:r>
              <a:rPr lang="zh-CN" altLang="en-US" dirty="0"/>
              <a:t>使用多种互补的图像增强技术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F4D129B-3D8A-4C93-9746-6429D1DE29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89" y="1962907"/>
            <a:ext cx="8971485" cy="452996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E7C61D3-3451-4722-A5A9-2753001177AA}"/>
              </a:ext>
            </a:extLst>
          </p:cNvPr>
          <p:cNvSpPr txBox="1"/>
          <p:nvPr/>
        </p:nvSpPr>
        <p:spPr>
          <a:xfrm>
            <a:off x="9081974" y="1690688"/>
            <a:ext cx="2915476" cy="357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(e) </a:t>
            </a:r>
            <a:r>
              <a:rPr lang="zh-CN" altLang="en-US" dirty="0"/>
              <a:t>平滑</a:t>
            </a:r>
            <a:endParaRPr lang="en-US" altLang="zh-CN" dirty="0"/>
          </a:p>
          <a:p>
            <a:r>
              <a:rPr lang="en-US" altLang="zh-CN" dirty="0"/>
              <a:t>(f) </a:t>
            </a:r>
            <a:r>
              <a:rPr lang="zh-CN" altLang="en-US" dirty="0"/>
              <a:t>掩蔽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强边缘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减噪声</a:t>
            </a:r>
            <a:endParaRPr lang="en-US" altLang="zh-CN" dirty="0"/>
          </a:p>
          <a:p>
            <a:pPr marL="342900" indent="-342900">
              <a:buAutoNum type="alphaLcParenBoth" startAt="7"/>
            </a:pPr>
            <a:r>
              <a:rPr lang="zh-CN" altLang="en-US" dirty="0"/>
              <a:t>幂律变换</a:t>
            </a:r>
            <a:r>
              <a:rPr lang="en-US" altLang="zh-CN" dirty="0"/>
              <a:t>: </a:t>
            </a:r>
            <a:r>
              <a:rPr lang="zh-CN" altLang="en-US" dirty="0"/>
              <a:t>扩大灰度动态范围</a:t>
            </a:r>
            <a:r>
              <a:rPr lang="en-US" altLang="zh-CN" dirty="0"/>
              <a:t>[</a:t>
            </a:r>
            <a:r>
              <a:rPr lang="zh-CN" altLang="en-US" dirty="0"/>
              <a:t>更适合暗特性</a:t>
            </a:r>
            <a:r>
              <a:rPr lang="en-US" altLang="zh-CN" dirty="0"/>
              <a:t>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S = </a:t>
            </a:r>
            <a:r>
              <a:rPr lang="en-US" altLang="zh-CN" dirty="0" err="1"/>
              <a:t>cy</a:t>
            </a:r>
            <a:r>
              <a:rPr lang="en-US" altLang="zh-CN" baseline="30000" dirty="0" err="1"/>
              <a:t>γ</a:t>
            </a:r>
            <a:endParaRPr lang="en-US" altLang="zh-CN" baseline="30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/>
              <a:t>γ&lt;1, </a:t>
            </a:r>
            <a:r>
              <a:rPr lang="zh-CN" altLang="en-US" sz="1400" dirty="0"/>
              <a:t>将输入映射为范围较窄的输出</a:t>
            </a:r>
            <a:endParaRPr lang="en-US" altLang="zh-CN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手腕</a:t>
            </a:r>
            <a:r>
              <a:rPr lang="en-US" altLang="zh-CN" dirty="0"/>
              <a:t>, </a:t>
            </a:r>
            <a:r>
              <a:rPr lang="zh-CN" altLang="en-US" dirty="0"/>
              <a:t>脚腕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轮廓不清晰</a:t>
            </a:r>
            <a:r>
              <a:rPr lang="en-US" altLang="zh-CN" dirty="0"/>
              <a:t>: </a:t>
            </a:r>
            <a:r>
              <a:rPr lang="zh-CN" altLang="en-US" dirty="0"/>
              <a:t>扩大范围增加了噪声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DF4F432-6932-40CE-824F-EF95CF987C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81974" y="4986779"/>
            <a:ext cx="1982153" cy="1778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56282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F213825B-E42F-4D4D-B2F5-E09B56AA15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23392"/>
            <a:ext cx="3363974" cy="1607060"/>
          </a:xfrm>
          <a:noFill/>
          <a:ln w="19050">
            <a:solidFill>
              <a:schemeClr val="tx1"/>
            </a:solidFill>
          </a:ln>
        </p:spPr>
        <p:txBody>
          <a:bodyPr wrap="square" anchor="ctr">
            <a:normAutofit/>
          </a:bodyPr>
          <a:lstStyle/>
          <a:p>
            <a:pPr algn="ctr"/>
            <a:r>
              <a:rPr lang="zh-CN" altLang="en-US" sz="2800" dirty="0"/>
              <a:t>使用模糊技术进行灰度变换和空间滤波</a:t>
            </a:r>
            <a:r>
              <a:rPr lang="en-US" altLang="zh-CN" sz="2800" dirty="0"/>
              <a:t>-</a:t>
            </a:r>
            <a:r>
              <a:rPr lang="zh-CN" altLang="en-US" sz="2800" dirty="0"/>
              <a:t>引言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AFAFD4A-1858-4782-BC1B-B39616CED4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3"/>
            <a:ext cx="3363974" cy="3415623"/>
          </a:xfrm>
        </p:spPr>
        <p:txBody>
          <a:bodyPr>
            <a:noAutofit/>
          </a:bodyPr>
          <a:lstStyle/>
          <a:p>
            <a:r>
              <a:rPr lang="en-US" altLang="zh-CN" sz="1800" dirty="0"/>
              <a:t>“</a:t>
            </a:r>
            <a:r>
              <a:rPr lang="zh-CN" altLang="en-US" sz="1800" dirty="0"/>
              <a:t>干脆的</a:t>
            </a:r>
            <a:r>
              <a:rPr lang="en-US" altLang="zh-CN" sz="1800" dirty="0"/>
              <a:t>”</a:t>
            </a:r>
            <a:r>
              <a:rPr lang="zh-CN" altLang="en-US" sz="1800" dirty="0"/>
              <a:t>集合</a:t>
            </a:r>
            <a:r>
              <a:rPr lang="en-US" altLang="zh-CN" sz="1800" dirty="0"/>
              <a:t>: </a:t>
            </a:r>
          </a:p>
          <a:p>
            <a:pPr lvl="1"/>
            <a:r>
              <a:rPr lang="zh-CN" altLang="en-US" sz="1800" dirty="0"/>
              <a:t>二值布尔逻辑</a:t>
            </a:r>
            <a:r>
              <a:rPr lang="en-US" altLang="zh-CN" sz="1800" dirty="0"/>
              <a:t>(1:</a:t>
            </a:r>
            <a:r>
              <a:rPr lang="zh-CN" altLang="en-US" sz="1800" dirty="0"/>
              <a:t>真</a:t>
            </a:r>
            <a:r>
              <a:rPr lang="en-US" altLang="zh-CN" sz="1800" dirty="0"/>
              <a:t>, 0:</a:t>
            </a:r>
            <a:r>
              <a:rPr lang="zh-CN" altLang="en-US" sz="1800" dirty="0"/>
              <a:t>假</a:t>
            </a:r>
            <a:r>
              <a:rPr lang="en-US" altLang="zh-CN" sz="1800" dirty="0"/>
              <a:t>)</a:t>
            </a:r>
          </a:p>
          <a:p>
            <a:r>
              <a:rPr lang="zh-CN" altLang="en-US" sz="1800" dirty="0"/>
              <a:t>定义集合</a:t>
            </a:r>
            <a:r>
              <a:rPr lang="en-US" altLang="zh-CN" sz="1800" dirty="0"/>
              <a:t>Z</a:t>
            </a:r>
            <a:r>
              <a:rPr lang="zh-CN" altLang="en-US" sz="1800" dirty="0"/>
              <a:t>的一个子集为</a:t>
            </a:r>
            <a:r>
              <a:rPr lang="en-US" altLang="zh-CN" sz="1800" dirty="0"/>
              <a:t>”</a:t>
            </a:r>
            <a:r>
              <a:rPr lang="zh-CN" altLang="en-US" sz="1800" dirty="0"/>
              <a:t>年轻人</a:t>
            </a:r>
            <a:r>
              <a:rPr lang="en-US" altLang="zh-CN" sz="1800" dirty="0"/>
              <a:t>”</a:t>
            </a:r>
          </a:p>
          <a:p>
            <a:pPr lvl="1"/>
            <a:r>
              <a:rPr lang="zh-CN" altLang="en-US" sz="1800" dirty="0"/>
              <a:t>隶属函数</a:t>
            </a:r>
            <a:r>
              <a:rPr lang="en-US" altLang="zh-CN" sz="1800" dirty="0"/>
              <a:t>: </a:t>
            </a:r>
            <a:r>
              <a:rPr lang="zh-CN" altLang="en-US" sz="1800" dirty="0"/>
              <a:t>定义阈值</a:t>
            </a:r>
            <a:r>
              <a:rPr lang="en-US" altLang="zh-CN" sz="1800" dirty="0"/>
              <a:t>(</a:t>
            </a:r>
            <a:r>
              <a:rPr lang="zh-CN" altLang="en-US" sz="1800" dirty="0"/>
              <a:t>等于或低于该阈值的为年轻人</a:t>
            </a:r>
            <a:r>
              <a:rPr lang="en-US" altLang="zh-CN" sz="1800" dirty="0"/>
              <a:t>)</a:t>
            </a:r>
          </a:p>
          <a:p>
            <a:pPr lvl="1"/>
            <a:r>
              <a:rPr lang="en-US" altLang="zh-CN" sz="1800" dirty="0"/>
              <a:t>20</a:t>
            </a:r>
            <a:r>
              <a:rPr lang="zh-CN" altLang="en-US" sz="1800" dirty="0"/>
              <a:t>岁为阈值</a:t>
            </a:r>
            <a:r>
              <a:rPr lang="en-US" altLang="zh-CN" sz="1800" dirty="0"/>
              <a:t>: 20</a:t>
            </a:r>
            <a:r>
              <a:rPr lang="zh-CN" altLang="en-US" sz="1800" dirty="0"/>
              <a:t>岁零</a:t>
            </a:r>
            <a:r>
              <a:rPr lang="en-US" altLang="zh-CN" sz="1800" dirty="0"/>
              <a:t>1</a:t>
            </a:r>
            <a:r>
              <a:rPr lang="zh-CN" altLang="en-US" sz="1800" dirty="0"/>
              <a:t>秒的人不是</a:t>
            </a:r>
            <a:r>
              <a:rPr lang="en-US" altLang="zh-CN" sz="1800" dirty="0"/>
              <a:t>”</a:t>
            </a:r>
            <a:r>
              <a:rPr lang="zh-CN" altLang="en-US" sz="1800" dirty="0"/>
              <a:t>年轻人</a:t>
            </a:r>
            <a:r>
              <a:rPr lang="en-US" altLang="zh-CN" sz="1800" dirty="0"/>
              <a:t>”</a:t>
            </a:r>
            <a:r>
              <a:rPr lang="zh-CN" altLang="en-US" sz="1800" dirty="0"/>
              <a:t>集合</a:t>
            </a:r>
            <a:endParaRPr lang="en-US" altLang="zh-CN" sz="1800" dirty="0"/>
          </a:p>
          <a:p>
            <a:pPr lvl="1"/>
            <a:r>
              <a:rPr lang="zh-CN" altLang="en-US" sz="1800" dirty="0"/>
              <a:t>隶属度函数</a:t>
            </a:r>
            <a:r>
              <a:rPr lang="en-US" altLang="zh-CN" sz="1800" dirty="0"/>
              <a:t>: </a:t>
            </a:r>
            <a:r>
              <a:rPr lang="zh-CN" altLang="en-US" sz="1800" dirty="0"/>
              <a:t>引入</a:t>
            </a:r>
            <a:r>
              <a:rPr lang="en-US" altLang="zh-CN" sz="1800" dirty="0"/>
              <a:t>”</a:t>
            </a:r>
            <a:r>
              <a:rPr lang="zh-CN" altLang="en-US" sz="1800" dirty="0"/>
              <a:t>年轻</a:t>
            </a:r>
            <a:r>
              <a:rPr lang="en-US" altLang="zh-CN" sz="1800" dirty="0"/>
              <a:t>”</a:t>
            </a:r>
            <a:r>
              <a:rPr lang="zh-CN" altLang="en-US" sz="1800" dirty="0"/>
              <a:t>的程度</a:t>
            </a:r>
            <a:r>
              <a:rPr lang="en-US" altLang="zh-CN" sz="1800" dirty="0"/>
              <a:t>, </a:t>
            </a:r>
            <a:r>
              <a:rPr lang="zh-CN" altLang="en-US" sz="1800" dirty="0"/>
              <a:t>允许年轻和非年轻之间连续的过渡</a:t>
            </a:r>
            <a:endParaRPr lang="en-US" altLang="zh-CN" sz="1800" dirty="0"/>
          </a:p>
          <a:p>
            <a:pPr lvl="1"/>
            <a:r>
              <a:rPr lang="zh-CN" altLang="en-US" sz="1800" dirty="0"/>
              <a:t>生成的集合是</a:t>
            </a:r>
            <a:r>
              <a:rPr lang="en-US" altLang="zh-CN" sz="1800" dirty="0"/>
              <a:t>”</a:t>
            </a:r>
            <a:r>
              <a:rPr lang="zh-CN" altLang="en-US" sz="1800" dirty="0"/>
              <a:t>模糊集合</a:t>
            </a:r>
            <a:r>
              <a:rPr lang="en-US" altLang="zh-CN" sz="1800" dirty="0"/>
              <a:t>”</a:t>
            </a:r>
          </a:p>
          <a:p>
            <a:endParaRPr lang="zh-CN" altLang="en-US" sz="1800" dirty="0"/>
          </a:p>
        </p:txBody>
      </p:sp>
      <p:pic>
        <p:nvPicPr>
          <p:cNvPr id="4" name="图片 3" descr="图片包含 物体, 天线&#10;&#10;已生成高可信度的说明">
            <a:extLst>
              <a:ext uri="{FF2B5EF4-FFF2-40B4-BE49-F238E27FC236}">
                <a16:creationId xmlns:a16="http://schemas.microsoft.com/office/drawing/2014/main" id="{1708E559-9E7B-4C7B-8F97-43A3B9582A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2709" y="2354136"/>
            <a:ext cx="6665823" cy="2149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3104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063DA2-1792-4682-A8C6-9233D1357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模糊集合论原理</a:t>
            </a:r>
            <a:r>
              <a:rPr lang="en-US" altLang="zh-CN" dirty="0"/>
              <a:t>-</a:t>
            </a:r>
            <a:r>
              <a:rPr lang="zh-CN" altLang="en-US" dirty="0"/>
              <a:t>定义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FC7EDE8-82DD-4B0A-B474-231F44A79C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032376"/>
          </a:xfrm>
        </p:spPr>
        <p:txBody>
          <a:bodyPr>
            <a:normAutofit/>
          </a:bodyPr>
          <a:lstStyle/>
          <a:p>
            <a:r>
              <a:rPr lang="zh-CN" altLang="en-US" dirty="0"/>
              <a:t>令</a:t>
            </a:r>
            <a:r>
              <a:rPr lang="en-US" altLang="zh-CN" b="1" dirty="0"/>
              <a:t>Z</a:t>
            </a:r>
            <a:r>
              <a:rPr lang="zh-CN" altLang="en-US" dirty="0"/>
              <a:t>为元素</a:t>
            </a:r>
            <a:r>
              <a:rPr lang="en-US" altLang="zh-CN" dirty="0"/>
              <a:t>(</a:t>
            </a:r>
            <a:r>
              <a:rPr lang="zh-CN" altLang="en-US" dirty="0"/>
              <a:t>对象</a:t>
            </a:r>
            <a:r>
              <a:rPr lang="en-US" altLang="zh-CN" dirty="0"/>
              <a:t>)</a:t>
            </a:r>
            <a:r>
              <a:rPr lang="zh-CN" altLang="en-US" dirty="0"/>
              <a:t>集</a:t>
            </a:r>
            <a:r>
              <a:rPr lang="en-US" altLang="zh-CN" dirty="0"/>
              <a:t>, z</a:t>
            </a:r>
            <a:r>
              <a:rPr lang="zh-CN" altLang="en-US" dirty="0"/>
              <a:t>为</a:t>
            </a:r>
            <a:r>
              <a:rPr lang="en-US" altLang="zh-CN" b="1" dirty="0"/>
              <a:t>Z</a:t>
            </a:r>
            <a:r>
              <a:rPr lang="zh-CN" altLang="en-US" dirty="0"/>
              <a:t>中的元素</a:t>
            </a:r>
            <a:r>
              <a:rPr lang="en-US" altLang="zh-CN" dirty="0"/>
              <a:t>, </a:t>
            </a:r>
            <a:r>
              <a:rPr lang="zh-CN" altLang="en-US" dirty="0"/>
              <a:t>即</a:t>
            </a:r>
            <a:r>
              <a:rPr lang="en-US" altLang="zh-CN" b="1" dirty="0"/>
              <a:t>Z</a:t>
            </a:r>
            <a:r>
              <a:rPr lang="en-US" altLang="zh-CN" dirty="0"/>
              <a:t>={z}, </a:t>
            </a:r>
            <a:r>
              <a:rPr lang="zh-CN" altLang="en-US" dirty="0"/>
              <a:t>称</a:t>
            </a:r>
            <a:r>
              <a:rPr lang="en-US" altLang="zh-CN" dirty="0"/>
              <a:t>Z</a:t>
            </a:r>
            <a:r>
              <a:rPr lang="zh-CN" altLang="en-US" dirty="0"/>
              <a:t>为论域</a:t>
            </a:r>
            <a:endParaRPr lang="en-US" altLang="zh-CN" dirty="0"/>
          </a:p>
          <a:p>
            <a:r>
              <a:rPr lang="zh-CN" altLang="en-US" dirty="0"/>
              <a:t>设</a:t>
            </a:r>
            <a:r>
              <a:rPr lang="en-US" altLang="zh-CN" b="1" dirty="0"/>
              <a:t>Z</a:t>
            </a:r>
            <a:r>
              <a:rPr lang="zh-CN" altLang="en-US" dirty="0"/>
              <a:t>的子集</a:t>
            </a:r>
            <a:r>
              <a:rPr lang="en-US" altLang="zh-CN" b="1" dirty="0"/>
              <a:t>A</a:t>
            </a:r>
            <a:r>
              <a:rPr lang="en-US" altLang="zh-CN" dirty="0"/>
              <a:t>,</a:t>
            </a:r>
            <a:r>
              <a:rPr lang="en-US" altLang="zh-CN" b="1" dirty="0"/>
              <a:t> </a:t>
            </a:r>
            <a:r>
              <a:rPr lang="zh-CN" altLang="en-US" dirty="0"/>
              <a:t>隶属度函数</a:t>
            </a:r>
            <a:r>
              <a:rPr lang="en-US" altLang="zh-CN" dirty="0" err="1"/>
              <a:t>μ</a:t>
            </a:r>
            <a:r>
              <a:rPr lang="en-US" altLang="zh-CN" baseline="-25000" dirty="0" err="1"/>
              <a:t>A</a:t>
            </a:r>
            <a:r>
              <a:rPr lang="en-US" altLang="zh-CN" dirty="0"/>
              <a:t>(z)</a:t>
            </a:r>
            <a:r>
              <a:rPr lang="zh-CN" altLang="en-US" dirty="0"/>
              <a:t>将</a:t>
            </a:r>
            <a:r>
              <a:rPr lang="en-US" altLang="zh-CN" b="1" dirty="0"/>
              <a:t>Z</a:t>
            </a:r>
            <a:r>
              <a:rPr lang="zh-CN" altLang="en-US" dirty="0"/>
              <a:t>的每个元素映射为区间</a:t>
            </a:r>
            <a:r>
              <a:rPr lang="en-US" altLang="zh-CN" dirty="0"/>
              <a:t>(0,1]</a:t>
            </a:r>
            <a:r>
              <a:rPr lang="zh-CN" altLang="en-US" dirty="0"/>
              <a:t>上一个实数</a:t>
            </a:r>
            <a:r>
              <a:rPr lang="en-US" altLang="zh-CN" dirty="0"/>
              <a:t>, </a:t>
            </a:r>
            <a:r>
              <a:rPr lang="zh-CN" altLang="en-US" dirty="0"/>
              <a:t>在</a:t>
            </a:r>
            <a:r>
              <a:rPr lang="en-US" altLang="zh-CN" dirty="0"/>
              <a:t>z</a:t>
            </a:r>
            <a:r>
              <a:rPr lang="zh-CN" altLang="en-US" dirty="0"/>
              <a:t>处的值表示</a:t>
            </a:r>
            <a:r>
              <a:rPr lang="en-US" altLang="zh-CN" dirty="0"/>
              <a:t>z</a:t>
            </a:r>
            <a:r>
              <a:rPr lang="zh-CN" altLang="en-US" dirty="0"/>
              <a:t>的隶属度等级</a:t>
            </a:r>
            <a:endParaRPr lang="en-US" altLang="zh-CN" dirty="0"/>
          </a:p>
          <a:p>
            <a:pPr lvl="1"/>
            <a:r>
              <a:rPr lang="en-US" altLang="zh-CN" dirty="0" err="1"/>
              <a:t>μ</a:t>
            </a:r>
            <a:r>
              <a:rPr lang="en-US" altLang="zh-CN" baseline="-25000" dirty="0" err="1"/>
              <a:t>A</a:t>
            </a:r>
            <a:r>
              <a:rPr lang="en-US" altLang="zh-CN" dirty="0"/>
              <a:t>(z)=1</a:t>
            </a:r>
            <a:r>
              <a:rPr lang="zh-CN" altLang="en-US" dirty="0"/>
              <a:t>的</a:t>
            </a:r>
            <a:r>
              <a:rPr lang="en-US" altLang="zh-CN" dirty="0"/>
              <a:t>z</a:t>
            </a:r>
            <a:r>
              <a:rPr lang="zh-CN" altLang="en-US" dirty="0"/>
              <a:t>是集合</a:t>
            </a:r>
            <a:r>
              <a:rPr lang="en-US" altLang="zh-CN" b="1" dirty="0"/>
              <a:t>A</a:t>
            </a:r>
            <a:r>
              <a:rPr lang="zh-CN" altLang="en-US" dirty="0"/>
              <a:t>的完全成员</a:t>
            </a:r>
            <a:endParaRPr lang="en-US" altLang="zh-CN" dirty="0"/>
          </a:p>
          <a:p>
            <a:pPr lvl="1"/>
            <a:r>
              <a:rPr lang="en-US" altLang="zh-CN" dirty="0" err="1"/>
              <a:t>μ</a:t>
            </a:r>
            <a:r>
              <a:rPr lang="en-US" altLang="zh-CN" baseline="-25000" dirty="0" err="1"/>
              <a:t>A</a:t>
            </a:r>
            <a:r>
              <a:rPr lang="en-US" altLang="zh-CN" dirty="0"/>
              <a:t>(z)</a:t>
            </a:r>
            <a:r>
              <a:rPr lang="zh-CN" altLang="en-US" dirty="0"/>
              <a:t>介于</a:t>
            </a:r>
            <a:r>
              <a:rPr lang="en-US" altLang="zh-CN" dirty="0"/>
              <a:t>0</a:t>
            </a:r>
            <a:r>
              <a:rPr lang="zh-CN" altLang="en-US" dirty="0"/>
              <a:t>和</a:t>
            </a:r>
            <a:r>
              <a:rPr lang="en-US" altLang="zh-CN" dirty="0"/>
              <a:t>1</a:t>
            </a:r>
            <a:r>
              <a:rPr lang="zh-CN" altLang="en-US" dirty="0"/>
              <a:t>之间的</a:t>
            </a:r>
            <a:r>
              <a:rPr lang="en-US" altLang="zh-CN" dirty="0"/>
              <a:t>z</a:t>
            </a:r>
            <a:r>
              <a:rPr lang="zh-CN" altLang="en-US" dirty="0"/>
              <a:t>是集合</a:t>
            </a:r>
            <a:r>
              <a:rPr lang="en-US" altLang="zh-CN" b="1" dirty="0"/>
              <a:t>A</a:t>
            </a:r>
            <a:r>
              <a:rPr lang="zh-CN" altLang="en-US" dirty="0"/>
              <a:t>的部分成员</a:t>
            </a:r>
            <a:endParaRPr lang="en-US" altLang="zh-CN" dirty="0"/>
          </a:p>
          <a:p>
            <a:pPr lvl="1"/>
            <a:r>
              <a:rPr lang="en-US" altLang="zh-CN" dirty="0" err="1"/>
              <a:t>μ</a:t>
            </a:r>
            <a:r>
              <a:rPr lang="en-US" altLang="zh-CN" baseline="-25000" dirty="0" err="1"/>
              <a:t>A</a:t>
            </a:r>
            <a:r>
              <a:rPr lang="en-US" altLang="zh-CN" dirty="0"/>
              <a:t>(z)=0</a:t>
            </a:r>
            <a:r>
              <a:rPr lang="zh-CN" altLang="en-US" dirty="0"/>
              <a:t>的</a:t>
            </a:r>
            <a:r>
              <a:rPr lang="en-US" altLang="zh-CN" dirty="0"/>
              <a:t>z</a:t>
            </a:r>
            <a:r>
              <a:rPr lang="zh-CN" altLang="en-US" dirty="0"/>
              <a:t>不是集合</a:t>
            </a:r>
            <a:r>
              <a:rPr lang="en-US" altLang="zh-CN" b="1" dirty="0"/>
              <a:t>A</a:t>
            </a:r>
            <a:r>
              <a:rPr lang="zh-CN" altLang="en-US" dirty="0"/>
              <a:t>的成员</a:t>
            </a:r>
            <a:endParaRPr lang="en-US" altLang="zh-CN" dirty="0"/>
          </a:p>
          <a:p>
            <a:r>
              <a:rPr lang="zh-CN" altLang="en-US" dirty="0"/>
              <a:t>模糊集合</a:t>
            </a:r>
            <a:r>
              <a:rPr lang="en-US" altLang="zh-CN" dirty="0"/>
              <a:t>: </a:t>
            </a:r>
            <a:r>
              <a:rPr lang="en-US" altLang="zh-CN" b="1" dirty="0"/>
              <a:t>A</a:t>
            </a:r>
            <a:r>
              <a:rPr lang="en-US" altLang="zh-CN" dirty="0"/>
              <a:t>={z, </a:t>
            </a:r>
            <a:r>
              <a:rPr lang="en-US" altLang="zh-CN" dirty="0" err="1"/>
              <a:t>μ</a:t>
            </a:r>
            <a:r>
              <a:rPr lang="en-US" altLang="zh-CN" baseline="-25000" dirty="0" err="1"/>
              <a:t>A</a:t>
            </a:r>
            <a:r>
              <a:rPr lang="en-US" altLang="zh-CN" dirty="0"/>
              <a:t>(z)|z</a:t>
            </a:r>
            <a:r>
              <a:rPr lang="zh-CN" altLang="en-US" dirty="0"/>
              <a:t>∈</a:t>
            </a:r>
            <a:r>
              <a:rPr lang="en-US" altLang="zh-CN" dirty="0"/>
              <a:t>Z}</a:t>
            </a:r>
          </a:p>
          <a:p>
            <a:r>
              <a:rPr lang="zh-CN" altLang="en-US" dirty="0"/>
              <a:t>当</a:t>
            </a:r>
            <a:r>
              <a:rPr lang="en-US" altLang="zh-CN" dirty="0" err="1"/>
              <a:t>μ</a:t>
            </a:r>
            <a:r>
              <a:rPr lang="en-US" altLang="zh-CN" baseline="-25000" dirty="0" err="1"/>
              <a:t>A</a:t>
            </a:r>
            <a:r>
              <a:rPr lang="en-US" altLang="zh-CN" dirty="0"/>
              <a:t>(z)</a:t>
            </a:r>
            <a:r>
              <a:rPr lang="zh-CN" altLang="en-US" dirty="0"/>
              <a:t>值域只有</a:t>
            </a:r>
            <a:r>
              <a:rPr lang="en-US" altLang="zh-CN" dirty="0"/>
              <a:t>0</a:t>
            </a:r>
            <a:r>
              <a:rPr lang="zh-CN" altLang="en-US" dirty="0"/>
              <a:t>和</a:t>
            </a:r>
            <a:r>
              <a:rPr lang="en-US" altLang="zh-CN" dirty="0"/>
              <a:t>1</a:t>
            </a:r>
            <a:r>
              <a:rPr lang="zh-CN" altLang="en-US" dirty="0"/>
              <a:t>时</a:t>
            </a:r>
            <a:r>
              <a:rPr lang="en-US" altLang="zh-CN" dirty="0"/>
              <a:t>, </a:t>
            </a:r>
            <a:r>
              <a:rPr lang="zh-CN" altLang="en-US" dirty="0"/>
              <a:t>隶属度函数退化为</a:t>
            </a:r>
            <a:r>
              <a:rPr lang="en-US" altLang="zh-CN" dirty="0"/>
              <a:t>“</a:t>
            </a:r>
            <a:r>
              <a:rPr lang="zh-CN" altLang="en-US" dirty="0"/>
              <a:t>干脆的</a:t>
            </a:r>
            <a:r>
              <a:rPr lang="en-US" altLang="zh-CN" dirty="0"/>
              <a:t>”</a:t>
            </a:r>
            <a:r>
              <a:rPr lang="zh-CN" altLang="en-US" dirty="0"/>
              <a:t>集合</a:t>
            </a:r>
            <a:r>
              <a:rPr lang="en-US" altLang="zh-CN" b="1" dirty="0"/>
              <a:t>A</a:t>
            </a:r>
            <a:r>
              <a:rPr lang="zh-CN" altLang="en-US" dirty="0"/>
              <a:t>的特征函数</a:t>
            </a:r>
            <a:endParaRPr lang="en-US" altLang="zh-CN" dirty="0"/>
          </a:p>
          <a:p>
            <a:r>
              <a:rPr lang="zh-CN" altLang="en-US" dirty="0"/>
              <a:t>是否年轻</a:t>
            </a:r>
            <a:r>
              <a:rPr lang="en-US" altLang="zh-CN" dirty="0"/>
              <a:t>vs</a:t>
            </a:r>
            <a:r>
              <a:rPr lang="zh-CN" altLang="en-US" dirty="0"/>
              <a:t>年轻的程度</a:t>
            </a:r>
            <a:r>
              <a:rPr lang="en-US" altLang="zh-CN" dirty="0"/>
              <a:t>: </a:t>
            </a:r>
            <a:r>
              <a:rPr lang="zh-CN" altLang="en-US" dirty="0"/>
              <a:t>精确</a:t>
            </a:r>
            <a:r>
              <a:rPr lang="en-US" altLang="zh-CN" dirty="0"/>
              <a:t>vs</a:t>
            </a:r>
            <a:r>
              <a:rPr lang="zh-CN" altLang="en-US" dirty="0"/>
              <a:t>模糊</a:t>
            </a:r>
          </a:p>
        </p:txBody>
      </p:sp>
    </p:spTree>
    <p:extLst>
      <p:ext uri="{BB962C8B-B14F-4D97-AF65-F5344CB8AC3E}">
        <p14:creationId xmlns:p14="http://schemas.microsoft.com/office/powerpoint/2010/main" val="378511720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6">
            <a:extLst>
              <a:ext uri="{FF2B5EF4-FFF2-40B4-BE49-F238E27FC236}">
                <a16:creationId xmlns:a16="http://schemas.microsoft.com/office/drawing/2014/main" id="{CEB41C5C-0F34-4DDA-9D7C-5E717F35F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384" y="303591"/>
            <a:ext cx="4334256" cy="58967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88063DA2-1792-4682-A8C6-9233D1357D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640263"/>
            <a:ext cx="3822192" cy="1344975"/>
          </a:xfrm>
        </p:spPr>
        <p:txBody>
          <a:bodyPr>
            <a:normAutofit/>
          </a:bodyPr>
          <a:lstStyle/>
          <a:p>
            <a:r>
              <a:rPr lang="zh-CN" altLang="en-US" sz="3600">
                <a:solidFill>
                  <a:schemeClr val="bg1"/>
                </a:solidFill>
              </a:rPr>
              <a:t>模糊集合论原理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7E1E5E6-F385-4E9C-B201-BA5BDE5CAD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04088" y="2050687"/>
            <a:ext cx="3685032" cy="0"/>
          </a:xfrm>
          <a:prstGeom prst="line">
            <a:avLst/>
          </a:prstGeom>
          <a:ln w="22225">
            <a:solidFill>
              <a:srgbClr val="E7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FC7EDE8-82DD-4B0A-B474-231F44A79C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610" y="2121763"/>
            <a:ext cx="3822192" cy="3773010"/>
          </a:xfrm>
        </p:spPr>
        <p:txBody>
          <a:bodyPr>
            <a:normAutofit/>
          </a:bodyPr>
          <a:lstStyle/>
          <a:p>
            <a:r>
              <a:rPr lang="zh-CN" altLang="en-US" sz="2000">
                <a:solidFill>
                  <a:schemeClr val="bg1"/>
                </a:solidFill>
              </a:rPr>
              <a:t>操作</a:t>
            </a:r>
            <a:endParaRPr lang="en-US" altLang="zh-CN" sz="2000">
              <a:solidFill>
                <a:schemeClr val="bg1"/>
              </a:solidFill>
            </a:endParaRPr>
          </a:p>
          <a:p>
            <a:pPr lvl="1"/>
            <a:r>
              <a:rPr lang="en-US" altLang="zh-CN" sz="2000">
                <a:solidFill>
                  <a:schemeClr val="bg1"/>
                </a:solidFill>
              </a:rPr>
              <a:t>NOT: </a:t>
            </a:r>
            <a:r>
              <a:rPr lang="zh-CN" altLang="en-US" sz="2000">
                <a:solidFill>
                  <a:schemeClr val="bg1"/>
                </a:solidFill>
              </a:rPr>
              <a:t>补</a:t>
            </a:r>
            <a:endParaRPr lang="en-US" altLang="zh-CN" sz="2000">
              <a:solidFill>
                <a:schemeClr val="bg1"/>
              </a:solidFill>
            </a:endParaRPr>
          </a:p>
          <a:p>
            <a:pPr lvl="1"/>
            <a:r>
              <a:rPr lang="en-US" altLang="zh-CN" sz="2000">
                <a:solidFill>
                  <a:schemeClr val="bg1"/>
                </a:solidFill>
              </a:rPr>
              <a:t>OR: </a:t>
            </a:r>
            <a:r>
              <a:rPr lang="zh-CN" altLang="en-US" sz="2000">
                <a:solidFill>
                  <a:schemeClr val="bg1"/>
                </a:solidFill>
              </a:rPr>
              <a:t>并</a:t>
            </a:r>
            <a:endParaRPr lang="en-US" altLang="zh-CN" sz="2000">
              <a:solidFill>
                <a:schemeClr val="bg1"/>
              </a:solidFill>
            </a:endParaRPr>
          </a:p>
          <a:p>
            <a:pPr lvl="1"/>
            <a:r>
              <a:rPr lang="en-US" altLang="zh-CN" sz="2000">
                <a:solidFill>
                  <a:schemeClr val="bg1"/>
                </a:solidFill>
              </a:rPr>
              <a:t>AND</a:t>
            </a:r>
            <a:r>
              <a:rPr lang="zh-CN" altLang="en-US" sz="2000">
                <a:solidFill>
                  <a:schemeClr val="bg1"/>
                </a:solidFill>
              </a:rPr>
              <a:t>交</a:t>
            </a:r>
            <a:endParaRPr lang="en-US" altLang="zh-CN" sz="200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zh-CN" altLang="en-US" sz="2000" dirty="0">
              <a:solidFill>
                <a:schemeClr val="bg1"/>
              </a:solidFill>
            </a:endParaRPr>
          </a:p>
        </p:txBody>
      </p:sp>
      <p:pic>
        <p:nvPicPr>
          <p:cNvPr id="4" name="图片 3" descr="图片包含 文字, 屏幕截图&#10;&#10;已生成高可信度的说明">
            <a:extLst>
              <a:ext uri="{FF2B5EF4-FFF2-40B4-BE49-F238E27FC236}">
                <a16:creationId xmlns:a16="http://schemas.microsoft.com/office/drawing/2014/main" id="{D75C13A0-0FB9-4BF9-875D-58210A6898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0716" y="1223855"/>
            <a:ext cx="6596652" cy="4254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11343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CEB41C5C-0F34-4DDA-9D7C-5E717F35F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384" y="303591"/>
            <a:ext cx="4334256" cy="58967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88063DA2-1792-4682-A8C6-9233D1357D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640263"/>
            <a:ext cx="3822192" cy="1344975"/>
          </a:xfrm>
        </p:spPr>
        <p:txBody>
          <a:bodyPr>
            <a:normAutofit/>
          </a:bodyPr>
          <a:lstStyle/>
          <a:p>
            <a:r>
              <a:rPr lang="zh-CN" altLang="en-US" sz="3600">
                <a:solidFill>
                  <a:schemeClr val="bg1"/>
                </a:solidFill>
              </a:rPr>
              <a:t>模糊集合论原理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7E1E5E6-F385-4E9C-B201-BA5BDE5CAD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04088" y="2050687"/>
            <a:ext cx="3685032" cy="0"/>
          </a:xfrm>
          <a:prstGeom prst="line">
            <a:avLst/>
          </a:prstGeom>
          <a:ln w="22225">
            <a:solidFill>
              <a:srgbClr val="E7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FC7EDE8-82DD-4B0A-B474-231F44A79C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610" y="2121762"/>
            <a:ext cx="3822192" cy="4078571"/>
          </a:xfrm>
        </p:spPr>
        <p:txBody>
          <a:bodyPr>
            <a:normAutofit/>
          </a:bodyPr>
          <a:lstStyle/>
          <a:p>
            <a:r>
              <a:rPr lang="zh-CN" altLang="en-US" sz="2000" dirty="0">
                <a:solidFill>
                  <a:schemeClr val="bg1"/>
                </a:solidFill>
              </a:rPr>
              <a:t>操作</a:t>
            </a:r>
            <a:endParaRPr lang="en-US" altLang="zh-CN" sz="2000" dirty="0">
              <a:solidFill>
                <a:schemeClr val="bg1"/>
              </a:solidFill>
            </a:endParaRPr>
          </a:p>
          <a:p>
            <a:pPr lvl="1"/>
            <a:r>
              <a:rPr lang="en-US" altLang="zh-CN" sz="2000" dirty="0">
                <a:solidFill>
                  <a:schemeClr val="bg1"/>
                </a:solidFill>
              </a:rPr>
              <a:t>NOT: </a:t>
            </a:r>
            <a:r>
              <a:rPr lang="zh-CN" altLang="en-US" sz="2000" dirty="0">
                <a:solidFill>
                  <a:schemeClr val="bg1"/>
                </a:solidFill>
              </a:rPr>
              <a:t>补</a:t>
            </a:r>
            <a:endParaRPr lang="en-US" altLang="zh-CN" sz="2000" dirty="0">
              <a:solidFill>
                <a:schemeClr val="bg1"/>
              </a:solidFill>
            </a:endParaRPr>
          </a:p>
          <a:p>
            <a:pPr lvl="1"/>
            <a:r>
              <a:rPr lang="en-US" altLang="zh-CN" sz="2000" dirty="0">
                <a:solidFill>
                  <a:schemeClr val="bg1"/>
                </a:solidFill>
              </a:rPr>
              <a:t>OR: </a:t>
            </a:r>
            <a:r>
              <a:rPr lang="zh-CN" altLang="en-US" sz="2000" dirty="0">
                <a:solidFill>
                  <a:schemeClr val="bg1"/>
                </a:solidFill>
              </a:rPr>
              <a:t>并</a:t>
            </a:r>
            <a:endParaRPr lang="en-US" altLang="zh-CN" sz="2000" dirty="0">
              <a:solidFill>
                <a:schemeClr val="bg1"/>
              </a:solidFill>
            </a:endParaRPr>
          </a:p>
          <a:p>
            <a:pPr lvl="1"/>
            <a:r>
              <a:rPr lang="en-US" altLang="zh-CN" sz="2000" dirty="0">
                <a:solidFill>
                  <a:schemeClr val="bg1"/>
                </a:solidFill>
              </a:rPr>
              <a:t>AND</a:t>
            </a:r>
            <a:r>
              <a:rPr lang="zh-CN" altLang="en-US" sz="2000" dirty="0">
                <a:solidFill>
                  <a:schemeClr val="bg1"/>
                </a:solidFill>
              </a:rPr>
              <a:t>交</a:t>
            </a:r>
            <a:endParaRPr lang="en-US" altLang="zh-CN" sz="2000" dirty="0">
              <a:solidFill>
                <a:schemeClr val="bg1"/>
              </a:solidFill>
            </a:endParaRPr>
          </a:p>
          <a:p>
            <a:r>
              <a:rPr lang="zh-CN" altLang="en-US" sz="2000" dirty="0">
                <a:solidFill>
                  <a:schemeClr val="bg1"/>
                </a:solidFill>
              </a:rPr>
              <a:t>如果有一本书，以</a:t>
            </a:r>
            <a:r>
              <a:rPr lang="en-US" altLang="zh-CN" sz="2000" dirty="0">
                <a:solidFill>
                  <a:schemeClr val="bg1"/>
                </a:solidFill>
              </a:rPr>
              <a:t>50%</a:t>
            </a:r>
            <a:r>
              <a:rPr lang="zh-CN" altLang="en-US" sz="2000" dirty="0">
                <a:solidFill>
                  <a:schemeClr val="bg1"/>
                </a:solidFill>
              </a:rPr>
              <a:t>的可能属于</a:t>
            </a:r>
            <a:r>
              <a:rPr lang="en-US" altLang="zh-CN" sz="2000" dirty="0">
                <a:solidFill>
                  <a:schemeClr val="bg1"/>
                </a:solidFill>
              </a:rPr>
              <a:t>A</a:t>
            </a:r>
            <a:r>
              <a:rPr lang="zh-CN" altLang="en-US" sz="2000" dirty="0">
                <a:solidFill>
                  <a:schemeClr val="bg1"/>
                </a:solidFill>
              </a:rPr>
              <a:t>，以</a:t>
            </a:r>
            <a:r>
              <a:rPr lang="en-US" altLang="zh-CN" sz="2000" dirty="0">
                <a:solidFill>
                  <a:schemeClr val="bg1"/>
                </a:solidFill>
              </a:rPr>
              <a:t>35%</a:t>
            </a:r>
            <a:r>
              <a:rPr lang="zh-CN" altLang="en-US" sz="2000" dirty="0">
                <a:solidFill>
                  <a:schemeClr val="bg1"/>
                </a:solidFill>
              </a:rPr>
              <a:t>的可能属于</a:t>
            </a:r>
            <a:r>
              <a:rPr lang="en-US" altLang="zh-CN" sz="2000" dirty="0">
                <a:solidFill>
                  <a:schemeClr val="bg1"/>
                </a:solidFill>
              </a:rPr>
              <a:t>B</a:t>
            </a:r>
            <a:r>
              <a:rPr lang="zh-CN" altLang="en-US" sz="2000" dirty="0">
                <a:solidFill>
                  <a:schemeClr val="bg1"/>
                </a:solidFill>
              </a:rPr>
              <a:t>，则同时属于</a:t>
            </a:r>
            <a:r>
              <a:rPr lang="en-US" altLang="zh-CN" sz="2000" dirty="0">
                <a:solidFill>
                  <a:schemeClr val="bg1"/>
                </a:solidFill>
              </a:rPr>
              <a:t>A,B</a:t>
            </a:r>
            <a:r>
              <a:rPr lang="zh-CN" altLang="en-US" sz="2000" dirty="0">
                <a:solidFill>
                  <a:schemeClr val="bg1"/>
                </a:solidFill>
              </a:rPr>
              <a:t>集合的可能性为取其两者可能性的最小值</a:t>
            </a:r>
            <a:r>
              <a:rPr lang="en-US" altLang="zh-CN" sz="2000" dirty="0">
                <a:solidFill>
                  <a:schemeClr val="bg1"/>
                </a:solidFill>
              </a:rPr>
              <a:t>35%.</a:t>
            </a:r>
            <a:r>
              <a:rPr lang="zh-CN" altLang="en-US" sz="2000" dirty="0">
                <a:solidFill>
                  <a:schemeClr val="bg1"/>
                </a:solidFill>
              </a:rPr>
              <a:t>这便是集合交的定义，即模糊集合交集里的成员归属是集合里最小程度的成员归属。</a:t>
            </a:r>
          </a:p>
          <a:p>
            <a:endParaRPr lang="en-US" altLang="zh-CN" sz="20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zh-CN" altLang="en-US" sz="2000" dirty="0">
              <a:solidFill>
                <a:schemeClr val="bg1"/>
              </a:solidFill>
            </a:endParaRPr>
          </a:p>
        </p:txBody>
      </p:sp>
      <p:pic>
        <p:nvPicPr>
          <p:cNvPr id="7" name="图片 6" descr="图片包含 文字, 地图&#10;&#10;已生成极高可信度的说明">
            <a:extLst>
              <a:ext uri="{FF2B5EF4-FFF2-40B4-BE49-F238E27FC236}">
                <a16:creationId xmlns:a16="http://schemas.microsoft.com/office/drawing/2014/main" id="{EE110A42-554A-4E49-BA3F-1DE8708DFE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0716" y="1050693"/>
            <a:ext cx="6596652" cy="4601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19676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746E2A38-ACC8-44E6-85E2-A79CBAF151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8639" y="4086003"/>
            <a:ext cx="11100816" cy="22586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88063DA2-1792-4682-A8C6-9233D1357D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272030"/>
            <a:ext cx="3515591" cy="1881559"/>
          </a:xfrm>
        </p:spPr>
        <p:txBody>
          <a:bodyPr>
            <a:normAutofit/>
          </a:bodyPr>
          <a:lstStyle/>
          <a:p>
            <a:r>
              <a:rPr lang="zh-CN" altLang="en-US" sz="3200">
                <a:solidFill>
                  <a:schemeClr val="bg1"/>
                </a:solidFill>
              </a:rPr>
              <a:t>模糊集合论原理</a:t>
            </a:r>
          </a:p>
        </p:txBody>
      </p:sp>
      <p:pic>
        <p:nvPicPr>
          <p:cNvPr id="4" name="图片 3" descr="图片包含 文字&#10;&#10;已生成极高可信度的说明">
            <a:extLst>
              <a:ext uri="{FF2B5EF4-FFF2-40B4-BE49-F238E27FC236}">
                <a16:creationId xmlns:a16="http://schemas.microsoft.com/office/drawing/2014/main" id="{AD5E6AA2-9E14-4782-9CF8-CA7564E4B1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39" y="724367"/>
            <a:ext cx="5422392" cy="2751863"/>
          </a:xfrm>
          <a:prstGeom prst="rect">
            <a:avLst/>
          </a:prstGeom>
        </p:spPr>
      </p:pic>
      <p:pic>
        <p:nvPicPr>
          <p:cNvPr id="6" name="图片 5" descr="图片包含 地图, 文字&#10;&#10;已生成高可信度的说明">
            <a:extLst>
              <a:ext uri="{FF2B5EF4-FFF2-40B4-BE49-F238E27FC236}">
                <a16:creationId xmlns:a16="http://schemas.microsoft.com/office/drawing/2014/main" id="{83338E9C-E67D-47A0-AB98-1032553781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501" y="885860"/>
            <a:ext cx="5067300" cy="2428875"/>
          </a:xfrm>
          <a:prstGeom prst="rect">
            <a:avLst/>
          </a:prstGeom>
        </p:spPr>
      </p:pic>
      <p:sp>
        <p:nvSpPr>
          <p:cNvPr id="38" name="内容占位符 2">
            <a:extLst>
              <a:ext uri="{FF2B5EF4-FFF2-40B4-BE49-F238E27FC236}">
                <a16:creationId xmlns:a16="http://schemas.microsoft.com/office/drawing/2014/main" id="{51068680-51B4-4521-9C0C-9A0D5CCAAC49}"/>
              </a:ext>
            </a:extLst>
          </p:cNvPr>
          <p:cNvSpPr txBox="1">
            <a:spLocks/>
          </p:cNvSpPr>
          <p:nvPr/>
        </p:nvSpPr>
        <p:spPr>
          <a:xfrm>
            <a:off x="4769893" y="4272030"/>
            <a:ext cx="6583908" cy="18815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>
                <a:solidFill>
                  <a:schemeClr val="bg1"/>
                </a:solidFill>
              </a:rPr>
              <a:t>常用的隶属度函数</a:t>
            </a:r>
            <a:endParaRPr lang="en-US" altLang="zh-CN" sz="2000">
              <a:solidFill>
                <a:schemeClr val="bg1"/>
              </a:solidFill>
            </a:endParaRPr>
          </a:p>
          <a:p>
            <a:r>
              <a:rPr lang="zh-CN" altLang="en-US" sz="2000">
                <a:solidFill>
                  <a:schemeClr val="bg1"/>
                </a:solidFill>
              </a:rPr>
              <a:t>分段线性</a:t>
            </a:r>
            <a:endParaRPr lang="en-US" altLang="zh-CN" sz="2000">
              <a:solidFill>
                <a:schemeClr val="bg1"/>
              </a:solidFill>
            </a:endParaRPr>
          </a:p>
          <a:p>
            <a:endParaRPr lang="en-US" altLang="zh-CN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841683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746E2A38-ACC8-44E6-85E2-A79CBAF151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8639" y="4086003"/>
            <a:ext cx="11100816" cy="22586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88063DA2-1792-4682-A8C6-9233D1357D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272030"/>
            <a:ext cx="3515591" cy="1881559"/>
          </a:xfrm>
        </p:spPr>
        <p:txBody>
          <a:bodyPr>
            <a:normAutofit/>
          </a:bodyPr>
          <a:lstStyle/>
          <a:p>
            <a:r>
              <a:rPr lang="zh-CN" altLang="en-US" sz="3200">
                <a:solidFill>
                  <a:schemeClr val="bg1"/>
                </a:solidFill>
              </a:rPr>
              <a:t>模糊集合论原理</a:t>
            </a:r>
          </a:p>
        </p:txBody>
      </p:sp>
      <p:pic>
        <p:nvPicPr>
          <p:cNvPr id="4" name="图片 3" descr="图片包含 文字&#10;&#10;已生成极高可信度的说明">
            <a:extLst>
              <a:ext uri="{FF2B5EF4-FFF2-40B4-BE49-F238E27FC236}">
                <a16:creationId xmlns:a16="http://schemas.microsoft.com/office/drawing/2014/main" id="{AD5E6AA2-9E14-4782-9CF8-CA7564E4B1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39" y="724367"/>
            <a:ext cx="5422392" cy="2751863"/>
          </a:xfrm>
          <a:prstGeom prst="rect">
            <a:avLst/>
          </a:prstGeom>
        </p:spPr>
      </p:pic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FC7EDE8-82DD-4B0A-B474-231F44A79C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69893" y="4272030"/>
            <a:ext cx="6583908" cy="1881559"/>
          </a:xfrm>
        </p:spPr>
        <p:txBody>
          <a:bodyPr anchor="ctr">
            <a:normAutofit/>
          </a:bodyPr>
          <a:lstStyle/>
          <a:p>
            <a:r>
              <a:rPr lang="zh-CN" altLang="en-US" sz="2000" dirty="0">
                <a:solidFill>
                  <a:schemeClr val="bg1"/>
                </a:solidFill>
              </a:rPr>
              <a:t>常用的隶属度函数</a:t>
            </a:r>
            <a:endParaRPr lang="en-US" altLang="zh-CN" sz="2000" dirty="0">
              <a:solidFill>
                <a:schemeClr val="bg1"/>
              </a:solidFill>
            </a:endParaRPr>
          </a:p>
          <a:p>
            <a:r>
              <a:rPr lang="zh-CN" altLang="en-US" sz="2000" dirty="0">
                <a:solidFill>
                  <a:schemeClr val="bg1"/>
                </a:solidFill>
              </a:rPr>
              <a:t>分段线性</a:t>
            </a:r>
            <a:endParaRPr lang="en-US" altLang="zh-CN" sz="2000" dirty="0">
              <a:solidFill>
                <a:schemeClr val="bg1"/>
              </a:solidFill>
            </a:endParaRPr>
          </a:p>
          <a:p>
            <a:endParaRPr lang="en-US" altLang="zh-CN" sz="2000" dirty="0">
              <a:solidFill>
                <a:schemeClr val="bg1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EFD9393-8367-4A14-9404-2D0A979A35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4407" y="1171180"/>
            <a:ext cx="4686300" cy="230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11108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746E2A38-ACC8-44E6-85E2-A79CBAF151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8639" y="4086003"/>
            <a:ext cx="11100816" cy="22586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88063DA2-1792-4682-A8C6-9233D1357D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272030"/>
            <a:ext cx="3515591" cy="1881559"/>
          </a:xfrm>
        </p:spPr>
        <p:txBody>
          <a:bodyPr>
            <a:normAutofit/>
          </a:bodyPr>
          <a:lstStyle/>
          <a:p>
            <a:r>
              <a:rPr lang="zh-CN" altLang="en-US" sz="3200">
                <a:solidFill>
                  <a:schemeClr val="bg1"/>
                </a:solidFill>
              </a:rPr>
              <a:t>模糊集合论原理</a:t>
            </a:r>
          </a:p>
        </p:txBody>
      </p:sp>
      <p:pic>
        <p:nvPicPr>
          <p:cNvPr id="4" name="图片 3" descr="图片包含 文字&#10;&#10;已生成极高可信度的说明">
            <a:extLst>
              <a:ext uri="{FF2B5EF4-FFF2-40B4-BE49-F238E27FC236}">
                <a16:creationId xmlns:a16="http://schemas.microsoft.com/office/drawing/2014/main" id="{AD5E6AA2-9E14-4782-9CF8-CA7564E4B1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39" y="724367"/>
            <a:ext cx="5422392" cy="275186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E31E92F-F570-42FD-8F83-7DD7EB5923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5780" y="1221504"/>
            <a:ext cx="4581525" cy="1971675"/>
          </a:xfrm>
          <a:prstGeom prst="rect">
            <a:avLst/>
          </a:prstGeom>
        </p:spPr>
      </p:pic>
      <p:sp>
        <p:nvSpPr>
          <p:cNvPr id="11" name="内容占位符 2">
            <a:extLst>
              <a:ext uri="{FF2B5EF4-FFF2-40B4-BE49-F238E27FC236}">
                <a16:creationId xmlns:a16="http://schemas.microsoft.com/office/drawing/2014/main" id="{FC7E75BF-AEEE-4316-AF31-0FF0AECE9C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69893" y="4272030"/>
            <a:ext cx="6583908" cy="1881559"/>
          </a:xfrm>
        </p:spPr>
        <p:txBody>
          <a:bodyPr anchor="ctr">
            <a:normAutofit/>
          </a:bodyPr>
          <a:lstStyle/>
          <a:p>
            <a:r>
              <a:rPr lang="zh-CN" altLang="en-US" sz="2000" dirty="0">
                <a:solidFill>
                  <a:schemeClr val="bg1"/>
                </a:solidFill>
              </a:rPr>
              <a:t>常用的隶属度函数</a:t>
            </a:r>
            <a:endParaRPr lang="en-US" altLang="zh-CN" sz="2000" dirty="0">
              <a:solidFill>
                <a:schemeClr val="bg1"/>
              </a:solidFill>
            </a:endParaRPr>
          </a:p>
          <a:p>
            <a:r>
              <a:rPr lang="zh-CN" altLang="en-US" sz="2000" dirty="0">
                <a:solidFill>
                  <a:schemeClr val="bg1"/>
                </a:solidFill>
              </a:rPr>
              <a:t>分段线性</a:t>
            </a:r>
            <a:endParaRPr lang="en-US" altLang="zh-CN" sz="2000" dirty="0">
              <a:solidFill>
                <a:schemeClr val="bg1"/>
              </a:solidFill>
            </a:endParaRPr>
          </a:p>
          <a:p>
            <a:endParaRPr lang="en-US" altLang="zh-CN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23223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0D7657-F5B9-4CF0-8478-2BD443B00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基本思想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FBE7942-E489-4D88-B144-73A1D92A183E}"/>
              </a:ext>
            </a:extLst>
          </p:cNvPr>
          <p:cNvSpPr txBox="1"/>
          <p:nvPr/>
        </p:nvSpPr>
        <p:spPr>
          <a:xfrm>
            <a:off x="8772208" y="6460670"/>
            <a:ext cx="785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书</a:t>
            </a:r>
            <a:r>
              <a:rPr lang="en-US" altLang="zh-CN" dirty="0"/>
              <a:t>P77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F1BFDFC3-0689-4C30-A743-4C96710AB1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>
            <a:normAutofit/>
          </a:bodyPr>
          <a:lstStyle/>
          <a:p>
            <a:r>
              <a:rPr lang="zh-CN" altLang="en-US" dirty="0"/>
              <a:t>使目标图像的直方图更平直</a:t>
            </a:r>
            <a:r>
              <a:rPr lang="en-US" altLang="zh-CN" dirty="0"/>
              <a:t>, </a:t>
            </a:r>
            <a:r>
              <a:rPr lang="zh-CN" altLang="en-US" dirty="0"/>
              <a:t>改变整体偏明</a:t>
            </a:r>
            <a:r>
              <a:rPr lang="en-US" altLang="zh-CN" dirty="0"/>
              <a:t>/</a:t>
            </a:r>
            <a:r>
              <a:rPr lang="zh-CN" altLang="en-US" dirty="0"/>
              <a:t>暗的情况</a:t>
            </a:r>
            <a:r>
              <a:rPr lang="en-US" altLang="zh-CN" dirty="0"/>
              <a:t>;</a:t>
            </a:r>
          </a:p>
          <a:p>
            <a:r>
              <a:rPr lang="zh-CN" altLang="en-US" dirty="0"/>
              <a:t>直方图均衡化处理是</a:t>
            </a:r>
            <a:r>
              <a:rPr lang="zh-CN" altLang="en-US" b="1" dirty="0">
                <a:solidFill>
                  <a:srgbClr val="0000FF"/>
                </a:solidFill>
              </a:rPr>
              <a:t>以</a:t>
            </a:r>
            <a:r>
              <a:rPr lang="en-US" altLang="zh-CN" b="1" dirty="0">
                <a:solidFill>
                  <a:srgbClr val="0000FF"/>
                </a:solidFill>
              </a:rPr>
              <a:t>CDF</a:t>
            </a:r>
            <a:r>
              <a:rPr lang="zh-CN" altLang="en-US" b="1" dirty="0">
                <a:solidFill>
                  <a:srgbClr val="0000FF"/>
                </a:solidFill>
              </a:rPr>
              <a:t>变换法为基础</a:t>
            </a:r>
            <a:r>
              <a:rPr lang="zh-CN" altLang="en-US" dirty="0"/>
              <a:t>的直方图修正法</a:t>
            </a:r>
            <a:r>
              <a:rPr lang="en-US" altLang="zh-CN" dirty="0"/>
              <a:t>.</a:t>
            </a:r>
          </a:p>
          <a:p>
            <a:r>
              <a:rPr lang="zh-CN" altLang="en-US" dirty="0"/>
              <a:t>其</a:t>
            </a:r>
            <a:r>
              <a:rPr lang="zh-CN" altLang="en-US" b="1" dirty="0">
                <a:solidFill>
                  <a:srgbClr val="C00000"/>
                </a:solidFill>
              </a:rPr>
              <a:t>结果扩展了像素取值的动态范围</a:t>
            </a:r>
            <a:r>
              <a:rPr lang="en-US" altLang="zh-CN" dirty="0"/>
              <a:t>: </a:t>
            </a:r>
            <a:r>
              <a:rPr lang="zh-CN" altLang="en-US" dirty="0"/>
              <a:t>在图像中像素个数多的灰度级进行展宽，而对像素个数少的灰度级进行缩减。从而达到清晰图像的目的</a:t>
            </a:r>
            <a:r>
              <a:rPr lang="en-US" altLang="zh-CN" dirty="0"/>
              <a:t>.</a:t>
            </a:r>
          </a:p>
          <a:p>
            <a:r>
              <a:rPr lang="zh-CN" altLang="en-US" dirty="0"/>
              <a:t>形成一种</a:t>
            </a:r>
            <a:r>
              <a:rPr lang="zh-CN" altLang="en-US" b="1" dirty="0"/>
              <a:t>自动</a:t>
            </a:r>
            <a:r>
              <a:rPr lang="zh-CN" altLang="en-US" dirty="0"/>
              <a:t>调节图像对比度质量的算法</a:t>
            </a:r>
            <a:r>
              <a:rPr lang="en-US" altLang="zh-CN" dirty="0"/>
              <a:t>(</a:t>
            </a:r>
            <a:r>
              <a:rPr lang="zh-CN" altLang="en-US" dirty="0"/>
              <a:t>基于已知图像的信息</a:t>
            </a:r>
            <a:r>
              <a:rPr lang="en-US" altLang="zh-CN" dirty="0"/>
              <a:t>, </a:t>
            </a:r>
            <a:r>
              <a:rPr lang="zh-CN" altLang="en-US" dirty="0"/>
              <a:t>不需要参数说明</a:t>
            </a:r>
            <a:r>
              <a:rPr lang="en-US" altLang="zh-CN" dirty="0"/>
              <a:t>)</a:t>
            </a:r>
          </a:p>
          <a:p>
            <a:r>
              <a:rPr lang="zh-CN" altLang="en-US" dirty="0"/>
              <a:t>不改变灰度出现的次数，所改变的是出现次数所对应的灰度级。由此不改变图像的信息结构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0136284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746E2A38-ACC8-44E6-85E2-A79CBAF151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8639" y="4086003"/>
            <a:ext cx="11100816" cy="22586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88063DA2-1792-4682-A8C6-9233D1357D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272030"/>
            <a:ext cx="3515591" cy="1881559"/>
          </a:xfrm>
        </p:spPr>
        <p:txBody>
          <a:bodyPr>
            <a:normAutofit/>
          </a:bodyPr>
          <a:lstStyle/>
          <a:p>
            <a:r>
              <a:rPr lang="zh-CN" altLang="en-US" sz="3200">
                <a:solidFill>
                  <a:schemeClr val="bg1"/>
                </a:solidFill>
              </a:rPr>
              <a:t>模糊集合论原理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5B84D5F-6A5A-4FBF-A070-72FD5F124C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704411"/>
            <a:ext cx="5638800" cy="309299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0CFC11E-0BA7-42C8-BF25-8B85B1E57D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3200" y="1200150"/>
            <a:ext cx="4572000" cy="2228850"/>
          </a:xfrm>
          <a:prstGeom prst="rect">
            <a:avLst/>
          </a:prstGeom>
        </p:spPr>
      </p:pic>
      <p:sp>
        <p:nvSpPr>
          <p:cNvPr id="11" name="内容占位符 2">
            <a:extLst>
              <a:ext uri="{FF2B5EF4-FFF2-40B4-BE49-F238E27FC236}">
                <a16:creationId xmlns:a16="http://schemas.microsoft.com/office/drawing/2014/main" id="{096C0E41-36D1-4CB2-A69C-7FFE71342238}"/>
              </a:ext>
            </a:extLst>
          </p:cNvPr>
          <p:cNvSpPr txBox="1">
            <a:spLocks/>
          </p:cNvSpPr>
          <p:nvPr/>
        </p:nvSpPr>
        <p:spPr>
          <a:xfrm>
            <a:off x="4769893" y="4272030"/>
            <a:ext cx="6583908" cy="18815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dirty="0">
                <a:solidFill>
                  <a:schemeClr val="bg1"/>
                </a:solidFill>
              </a:rPr>
              <a:t>常用的隶属度函数</a:t>
            </a:r>
            <a:endParaRPr lang="en-US" altLang="zh-CN" sz="2000" dirty="0">
              <a:solidFill>
                <a:schemeClr val="bg1"/>
              </a:solidFill>
            </a:endParaRPr>
          </a:p>
          <a:p>
            <a:r>
              <a:rPr lang="zh-CN" altLang="en-US" sz="2000" dirty="0">
                <a:solidFill>
                  <a:schemeClr val="bg1"/>
                </a:solidFill>
              </a:rPr>
              <a:t>平滑</a:t>
            </a:r>
            <a:endParaRPr lang="en-US" altLang="zh-CN" sz="2000" dirty="0">
              <a:solidFill>
                <a:schemeClr val="bg1"/>
              </a:solidFill>
            </a:endParaRPr>
          </a:p>
          <a:p>
            <a:r>
              <a:rPr lang="en-US" altLang="zh-CN" sz="2000" dirty="0">
                <a:solidFill>
                  <a:schemeClr val="bg1"/>
                </a:solidFill>
              </a:rPr>
              <a:t>S=0.5</a:t>
            </a:r>
            <a:r>
              <a:rPr lang="zh-CN" altLang="en-US" sz="2000" dirty="0">
                <a:solidFill>
                  <a:schemeClr val="bg1"/>
                </a:solidFill>
              </a:rPr>
              <a:t>时</a:t>
            </a:r>
            <a:r>
              <a:rPr lang="en-US" altLang="zh-CN" sz="2000" dirty="0">
                <a:solidFill>
                  <a:schemeClr val="bg1"/>
                </a:solidFill>
              </a:rPr>
              <a:t>, z=b</a:t>
            </a:r>
            <a:r>
              <a:rPr lang="zh-CN" altLang="en-US" sz="2000" dirty="0">
                <a:solidFill>
                  <a:schemeClr val="bg1"/>
                </a:solidFill>
              </a:rPr>
              <a:t>称为交叉点</a:t>
            </a:r>
            <a:r>
              <a:rPr lang="en-US" altLang="zh-CN" sz="2000" dirty="0">
                <a:solidFill>
                  <a:schemeClr val="bg1"/>
                </a:solidFill>
              </a:rPr>
              <a:t>(</a:t>
            </a:r>
            <a:r>
              <a:rPr lang="zh-CN" altLang="en-US" sz="2000" dirty="0">
                <a:solidFill>
                  <a:schemeClr val="bg1"/>
                </a:solidFill>
              </a:rPr>
              <a:t>改变形状的点</a:t>
            </a:r>
            <a:r>
              <a:rPr lang="en-US" altLang="zh-CN" sz="2000" dirty="0">
                <a:solidFill>
                  <a:schemeClr val="bg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01037702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746E2A38-ACC8-44E6-85E2-A79CBAF151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8639" y="4086003"/>
            <a:ext cx="11100816" cy="22586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88063DA2-1792-4682-A8C6-9233D1357D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272030"/>
            <a:ext cx="3515591" cy="1881559"/>
          </a:xfrm>
        </p:spPr>
        <p:txBody>
          <a:bodyPr>
            <a:normAutofit/>
          </a:bodyPr>
          <a:lstStyle/>
          <a:p>
            <a:r>
              <a:rPr lang="zh-CN" altLang="en-US" sz="3200">
                <a:solidFill>
                  <a:schemeClr val="bg1"/>
                </a:solidFill>
              </a:rPr>
              <a:t>模糊集合论原理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FC7EDE8-82DD-4B0A-B474-231F44A79C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69893" y="4272030"/>
            <a:ext cx="6583908" cy="1881559"/>
          </a:xfrm>
        </p:spPr>
        <p:txBody>
          <a:bodyPr anchor="ctr">
            <a:normAutofit/>
          </a:bodyPr>
          <a:lstStyle/>
          <a:p>
            <a:r>
              <a:rPr lang="zh-CN" altLang="en-US" sz="2000" dirty="0">
                <a:solidFill>
                  <a:schemeClr val="bg1"/>
                </a:solidFill>
              </a:rPr>
              <a:t>常用的隶属度函数</a:t>
            </a:r>
            <a:endParaRPr lang="en-US" altLang="zh-CN" sz="2000" dirty="0">
              <a:solidFill>
                <a:schemeClr val="bg1"/>
              </a:solidFill>
            </a:endParaRPr>
          </a:p>
          <a:p>
            <a:r>
              <a:rPr lang="zh-CN" altLang="en-US" sz="2000" dirty="0">
                <a:solidFill>
                  <a:schemeClr val="bg1"/>
                </a:solidFill>
              </a:rPr>
              <a:t>平滑</a:t>
            </a:r>
            <a:endParaRPr lang="en-US" altLang="zh-CN" sz="20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zh-CN" altLang="en-US" sz="2000" dirty="0">
              <a:solidFill>
                <a:schemeClr val="bg1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09D3A8F-C277-47DE-BB6F-D325896C4E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3611" y="1327376"/>
            <a:ext cx="4629150" cy="227647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DA08B53-5E5F-4D2B-8383-9146B34F9F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704411"/>
            <a:ext cx="5638800" cy="3092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65411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746E2A38-ACC8-44E6-85E2-A79CBAF151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8639" y="4086003"/>
            <a:ext cx="11100816" cy="22586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88063DA2-1792-4682-A8C6-9233D1357D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272030"/>
            <a:ext cx="3515591" cy="1881559"/>
          </a:xfrm>
        </p:spPr>
        <p:txBody>
          <a:bodyPr>
            <a:normAutofit/>
          </a:bodyPr>
          <a:lstStyle/>
          <a:p>
            <a:r>
              <a:rPr lang="zh-CN" altLang="en-US" sz="3200">
                <a:solidFill>
                  <a:schemeClr val="bg1"/>
                </a:solidFill>
              </a:rPr>
              <a:t>模糊集合论原理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FC7EDE8-82DD-4B0A-B474-231F44A79C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69893" y="4272030"/>
            <a:ext cx="6583908" cy="1881559"/>
          </a:xfrm>
        </p:spPr>
        <p:txBody>
          <a:bodyPr anchor="ctr">
            <a:normAutofit/>
          </a:bodyPr>
          <a:lstStyle/>
          <a:p>
            <a:r>
              <a:rPr lang="zh-CN" altLang="en-US" sz="2000" dirty="0">
                <a:solidFill>
                  <a:schemeClr val="bg1"/>
                </a:solidFill>
              </a:rPr>
              <a:t>常用的隶属度函数</a:t>
            </a:r>
            <a:endParaRPr lang="en-US" altLang="zh-CN" sz="2000" dirty="0">
              <a:solidFill>
                <a:schemeClr val="bg1"/>
              </a:solidFill>
            </a:endParaRPr>
          </a:p>
          <a:p>
            <a:r>
              <a:rPr lang="zh-CN" altLang="en-US" sz="2000" dirty="0">
                <a:solidFill>
                  <a:schemeClr val="bg1"/>
                </a:solidFill>
              </a:rPr>
              <a:t>截尾高斯函数</a:t>
            </a:r>
            <a:endParaRPr lang="en-US" altLang="zh-CN" sz="20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zh-CN" altLang="en-US" sz="2000" dirty="0">
              <a:solidFill>
                <a:schemeClr val="bg1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AF3A427-DAA2-4250-8FC8-65346B2182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2251" y="1228330"/>
            <a:ext cx="4781550" cy="22479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3E6D9CE-113E-482A-A790-EA0D48585C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704411"/>
            <a:ext cx="5638800" cy="3092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67973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CEB41C5C-0F34-4DDA-9D7C-5E717F35F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384" y="303591"/>
            <a:ext cx="4334256" cy="58967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88063DA2-1792-4682-A8C6-9233D1357D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640263"/>
            <a:ext cx="3822192" cy="1344975"/>
          </a:xfrm>
        </p:spPr>
        <p:txBody>
          <a:bodyPr>
            <a:normAutofit/>
          </a:bodyPr>
          <a:lstStyle/>
          <a:p>
            <a:r>
              <a:rPr lang="zh-CN" altLang="en-US" sz="3600">
                <a:solidFill>
                  <a:schemeClr val="bg1"/>
                </a:solidFill>
              </a:rPr>
              <a:t>模糊集合应用</a:t>
            </a:r>
            <a:endParaRPr lang="zh-CN" altLang="en-US" sz="3600" dirty="0">
              <a:solidFill>
                <a:schemeClr val="bg1"/>
              </a:solidFill>
            </a:endParaRP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7E1E5E6-F385-4E9C-B201-BA5BDE5CAD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04088" y="2050687"/>
            <a:ext cx="3685032" cy="0"/>
          </a:xfrm>
          <a:prstGeom prst="line">
            <a:avLst/>
          </a:prstGeom>
          <a:ln w="22225">
            <a:solidFill>
              <a:srgbClr val="E7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FC7EDE8-82DD-4B0A-B474-231F44A79C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610" y="2121762"/>
            <a:ext cx="3822192" cy="4078571"/>
          </a:xfrm>
        </p:spPr>
        <p:txBody>
          <a:bodyPr>
            <a:normAutofit/>
          </a:bodyPr>
          <a:lstStyle/>
          <a:p>
            <a:r>
              <a:rPr lang="zh-CN" altLang="en-US" sz="2400" dirty="0">
                <a:solidFill>
                  <a:schemeClr val="bg1"/>
                </a:solidFill>
              </a:rPr>
              <a:t>水果颜色</a:t>
            </a:r>
            <a:r>
              <a:rPr lang="en-US" altLang="zh-CN" sz="2400" dirty="0">
                <a:solidFill>
                  <a:schemeClr val="bg1"/>
                </a:solidFill>
              </a:rPr>
              <a:t>-&gt;</a:t>
            </a:r>
            <a:r>
              <a:rPr lang="zh-CN" altLang="en-US" sz="2400" dirty="0">
                <a:solidFill>
                  <a:schemeClr val="bg1"/>
                </a:solidFill>
              </a:rPr>
              <a:t>成熟程度</a:t>
            </a:r>
            <a:endParaRPr lang="en-US" altLang="zh-CN" sz="2400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给定</a:t>
            </a:r>
            <a:r>
              <a:rPr lang="zh-CN" altLang="en-US" sz="2400" dirty="0">
                <a:solidFill>
                  <a:schemeClr val="bg1"/>
                </a:solidFill>
              </a:rPr>
              <a:t>颜色</a:t>
            </a:r>
            <a:r>
              <a:rPr lang="en-US" altLang="zh-CN" sz="2400" dirty="0">
                <a:solidFill>
                  <a:schemeClr val="bg1"/>
                </a:solidFill>
              </a:rPr>
              <a:t>(</a:t>
            </a:r>
            <a:r>
              <a:rPr lang="zh-CN" altLang="en-US" sz="2400" dirty="0">
                <a:solidFill>
                  <a:schemeClr val="bg1"/>
                </a:solidFill>
              </a:rPr>
              <a:t>输入</a:t>
            </a:r>
            <a:r>
              <a:rPr lang="en-US" altLang="zh-CN" sz="2400" dirty="0">
                <a:solidFill>
                  <a:schemeClr val="bg1"/>
                </a:solidFill>
              </a:rPr>
              <a:t>)</a:t>
            </a:r>
          </a:p>
          <a:p>
            <a:pPr lvl="1"/>
            <a:r>
              <a:rPr lang="zh-CN" altLang="en-US" sz="2000" dirty="0">
                <a:solidFill>
                  <a:schemeClr val="bg1"/>
                </a:solidFill>
              </a:rPr>
              <a:t>绿</a:t>
            </a:r>
            <a:endParaRPr lang="en-US" altLang="zh-CN" sz="2000" dirty="0">
              <a:solidFill>
                <a:schemeClr val="bg1"/>
              </a:solidFill>
            </a:endParaRPr>
          </a:p>
          <a:p>
            <a:pPr lvl="1"/>
            <a:r>
              <a:rPr lang="zh-CN" altLang="en-US" sz="2000" dirty="0">
                <a:solidFill>
                  <a:schemeClr val="bg1"/>
                </a:solidFill>
              </a:rPr>
              <a:t>黄</a:t>
            </a:r>
            <a:endParaRPr lang="en-US" altLang="zh-CN" sz="2000" dirty="0">
              <a:solidFill>
                <a:schemeClr val="bg1"/>
              </a:solidFill>
            </a:endParaRPr>
          </a:p>
          <a:p>
            <a:pPr lvl="1"/>
            <a:r>
              <a:rPr lang="zh-CN" altLang="en-US" sz="2000" dirty="0">
                <a:solidFill>
                  <a:schemeClr val="bg1"/>
                </a:solidFill>
              </a:rPr>
              <a:t>红</a:t>
            </a:r>
            <a:endParaRPr lang="en-US" altLang="zh-CN" sz="2000" dirty="0">
              <a:solidFill>
                <a:schemeClr val="bg1"/>
              </a:solidFill>
            </a:endParaRPr>
          </a:p>
          <a:p>
            <a:r>
              <a:rPr lang="zh-CN" altLang="en-US" sz="2400" dirty="0">
                <a:solidFill>
                  <a:schemeClr val="bg1"/>
                </a:solidFill>
              </a:rPr>
              <a:t>隶属度函数</a:t>
            </a:r>
            <a:r>
              <a:rPr lang="en-US" altLang="zh-CN" sz="2400" dirty="0">
                <a:solidFill>
                  <a:schemeClr val="bg1"/>
                </a:solidFill>
              </a:rPr>
              <a:t>: </a:t>
            </a:r>
            <a:r>
              <a:rPr lang="zh-CN" altLang="en-US" sz="2400" dirty="0">
                <a:solidFill>
                  <a:schemeClr val="bg1"/>
                </a:solidFill>
              </a:rPr>
              <a:t>表示某个颜色的隶属等级</a:t>
            </a:r>
            <a:endParaRPr lang="en-US" altLang="zh-CN" sz="2400" dirty="0">
              <a:solidFill>
                <a:schemeClr val="bg1"/>
              </a:solidFill>
            </a:endParaRPr>
          </a:p>
          <a:p>
            <a:r>
              <a:rPr lang="zh-CN" altLang="en-US" sz="2400" dirty="0">
                <a:solidFill>
                  <a:schemeClr val="bg1"/>
                </a:solidFill>
              </a:rPr>
              <a:t>输入的自变量是</a:t>
            </a:r>
            <a:r>
              <a:rPr lang="en-US" altLang="zh-CN" sz="2400" dirty="0">
                <a:solidFill>
                  <a:schemeClr val="bg1"/>
                </a:solidFill>
              </a:rPr>
              <a:t>”</a:t>
            </a:r>
            <a:r>
              <a:rPr lang="zh-CN" altLang="en-US" sz="2400" dirty="0">
                <a:solidFill>
                  <a:schemeClr val="bg1"/>
                </a:solidFill>
              </a:rPr>
              <a:t>波长</a:t>
            </a:r>
            <a:r>
              <a:rPr lang="en-US" altLang="zh-CN" sz="2400" dirty="0">
                <a:solidFill>
                  <a:schemeClr val="bg1"/>
                </a:solidFill>
              </a:rPr>
              <a:t>”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pic>
        <p:nvPicPr>
          <p:cNvPr id="6" name="图片 5" descr="图片包含 文字, 地图&#10;&#10;已生成极高可信度的说明">
            <a:extLst>
              <a:ext uri="{FF2B5EF4-FFF2-40B4-BE49-F238E27FC236}">
                <a16:creationId xmlns:a16="http://schemas.microsoft.com/office/drawing/2014/main" id="{6E140F01-A3C7-4C37-9223-2F44FED144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8612" b="23279"/>
          <a:stretch/>
        </p:blipFill>
        <p:spPr>
          <a:xfrm>
            <a:off x="5422445" y="0"/>
            <a:ext cx="5844269" cy="3047320"/>
          </a:xfrm>
          <a:prstGeom prst="rect">
            <a:avLst/>
          </a:prstGeom>
        </p:spPr>
      </p:pic>
      <p:pic>
        <p:nvPicPr>
          <p:cNvPr id="8" name="图片 7" descr="图片包含 文字, 地图&#10;&#10;已生成极高可信度的说明">
            <a:extLst>
              <a:ext uri="{FF2B5EF4-FFF2-40B4-BE49-F238E27FC236}">
                <a16:creationId xmlns:a16="http://schemas.microsoft.com/office/drawing/2014/main" id="{8982D87A-9246-420B-9A5F-97EC26A7A4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 b="23279"/>
          <a:stretch/>
        </p:blipFill>
        <p:spPr>
          <a:xfrm>
            <a:off x="5612745" y="2928104"/>
            <a:ext cx="5686425" cy="304732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ACAC37F-1793-44BC-B313-BB8DC31C9B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3012" y="5975424"/>
            <a:ext cx="9705975" cy="81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92522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CEB41C5C-0F34-4DDA-9D7C-5E717F35F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384" y="303591"/>
            <a:ext cx="4334256" cy="58967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88063DA2-1792-4682-A8C6-9233D1357D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640263"/>
            <a:ext cx="3822192" cy="1344975"/>
          </a:xfrm>
        </p:spPr>
        <p:txBody>
          <a:bodyPr>
            <a:normAutofit/>
          </a:bodyPr>
          <a:lstStyle/>
          <a:p>
            <a:r>
              <a:rPr lang="zh-CN" altLang="en-US" sz="3600" dirty="0">
                <a:solidFill>
                  <a:schemeClr val="bg1"/>
                </a:solidFill>
              </a:rPr>
              <a:t>模糊集合应用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7E1E5E6-F385-4E9C-B201-BA5BDE5CAD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04088" y="2050687"/>
            <a:ext cx="3685032" cy="0"/>
          </a:xfrm>
          <a:prstGeom prst="line">
            <a:avLst/>
          </a:prstGeom>
          <a:ln w="22225">
            <a:solidFill>
              <a:srgbClr val="E7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FC7EDE8-82DD-4B0A-B474-231F44A79C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610" y="2121762"/>
            <a:ext cx="3822192" cy="4078571"/>
          </a:xfrm>
        </p:spPr>
        <p:txBody>
          <a:bodyPr>
            <a:normAutofit/>
          </a:bodyPr>
          <a:lstStyle/>
          <a:p>
            <a:r>
              <a:rPr lang="zh-CN" altLang="en-US" sz="2400" dirty="0">
                <a:solidFill>
                  <a:schemeClr val="bg1"/>
                </a:solidFill>
              </a:rPr>
              <a:t>水果颜色</a:t>
            </a:r>
            <a:r>
              <a:rPr lang="en-US" altLang="zh-CN" sz="2400" dirty="0">
                <a:solidFill>
                  <a:schemeClr val="bg1"/>
                </a:solidFill>
              </a:rPr>
              <a:t>-&gt;</a:t>
            </a:r>
            <a:r>
              <a:rPr lang="zh-CN" altLang="en-US" sz="2400" dirty="0">
                <a:solidFill>
                  <a:schemeClr val="bg1"/>
                </a:solidFill>
              </a:rPr>
              <a:t>成熟程度</a:t>
            </a:r>
            <a:endParaRPr lang="en-US" altLang="zh-CN" sz="2400" dirty="0">
              <a:solidFill>
                <a:schemeClr val="bg1"/>
              </a:solidFill>
            </a:endParaRPr>
          </a:p>
          <a:p>
            <a:r>
              <a:rPr lang="zh-CN" altLang="en-US" sz="2400" dirty="0">
                <a:solidFill>
                  <a:schemeClr val="bg1"/>
                </a:solidFill>
              </a:rPr>
              <a:t>给定颜色</a:t>
            </a:r>
            <a:r>
              <a:rPr lang="en-US" altLang="zh-CN" sz="2400" dirty="0">
                <a:solidFill>
                  <a:schemeClr val="bg1"/>
                </a:solidFill>
              </a:rPr>
              <a:t>(</a:t>
            </a:r>
            <a:r>
              <a:rPr lang="zh-CN" altLang="en-US" sz="2400" dirty="0">
                <a:solidFill>
                  <a:schemeClr val="bg1"/>
                </a:solidFill>
              </a:rPr>
              <a:t>输入</a:t>
            </a:r>
            <a:r>
              <a:rPr lang="en-US" altLang="zh-CN" sz="2400" dirty="0">
                <a:solidFill>
                  <a:schemeClr val="bg1"/>
                </a:solidFill>
              </a:rPr>
              <a:t>)</a:t>
            </a:r>
          </a:p>
          <a:p>
            <a:pPr lvl="1"/>
            <a:r>
              <a:rPr lang="zh-CN" altLang="en-US" dirty="0">
                <a:solidFill>
                  <a:schemeClr val="bg1"/>
                </a:solidFill>
              </a:rPr>
              <a:t>绿</a:t>
            </a:r>
            <a:endParaRPr lang="en-US" altLang="zh-CN" sz="2000" dirty="0">
              <a:solidFill>
                <a:schemeClr val="bg1"/>
              </a:solidFill>
            </a:endParaRPr>
          </a:p>
          <a:p>
            <a:pPr lvl="1"/>
            <a:r>
              <a:rPr lang="zh-CN" altLang="en-US" sz="2000" dirty="0">
                <a:solidFill>
                  <a:schemeClr val="bg1"/>
                </a:solidFill>
              </a:rPr>
              <a:t>黄</a:t>
            </a:r>
            <a:endParaRPr lang="en-US" altLang="zh-CN" sz="2000" dirty="0">
              <a:solidFill>
                <a:schemeClr val="bg1"/>
              </a:solidFill>
            </a:endParaRPr>
          </a:p>
          <a:p>
            <a:pPr lvl="1"/>
            <a:r>
              <a:rPr lang="zh-CN" altLang="en-US" sz="2000" dirty="0">
                <a:solidFill>
                  <a:schemeClr val="bg1"/>
                </a:solidFill>
              </a:rPr>
              <a:t>红</a:t>
            </a:r>
            <a:endParaRPr lang="en-US" altLang="zh-CN" sz="2000" dirty="0">
              <a:solidFill>
                <a:schemeClr val="bg1"/>
              </a:solidFill>
            </a:endParaRPr>
          </a:p>
          <a:p>
            <a:r>
              <a:rPr lang="zh-CN" altLang="en-US" sz="2400" dirty="0">
                <a:solidFill>
                  <a:schemeClr val="bg1"/>
                </a:solidFill>
              </a:rPr>
              <a:t>水果分类</a:t>
            </a:r>
            <a:r>
              <a:rPr lang="en-US" altLang="zh-CN" sz="2400" dirty="0">
                <a:solidFill>
                  <a:schemeClr val="bg1"/>
                </a:solidFill>
              </a:rPr>
              <a:t>(</a:t>
            </a:r>
            <a:r>
              <a:rPr lang="zh-CN" altLang="en-US" sz="2400" dirty="0">
                <a:solidFill>
                  <a:schemeClr val="bg1"/>
                </a:solidFill>
              </a:rPr>
              <a:t>输出</a:t>
            </a:r>
            <a:r>
              <a:rPr lang="en-US" altLang="zh-CN" sz="2400" dirty="0">
                <a:solidFill>
                  <a:schemeClr val="bg1"/>
                </a:solidFill>
              </a:rPr>
              <a:t>)</a:t>
            </a:r>
          </a:p>
          <a:p>
            <a:pPr lvl="1"/>
            <a:r>
              <a:rPr lang="zh-CN" altLang="en-US" dirty="0">
                <a:solidFill>
                  <a:schemeClr val="bg1"/>
                </a:solidFill>
              </a:rPr>
              <a:t>生</a:t>
            </a:r>
            <a:endParaRPr lang="en-US" altLang="zh-CN" sz="2000" dirty="0">
              <a:solidFill>
                <a:schemeClr val="bg1"/>
              </a:solidFill>
            </a:endParaRPr>
          </a:p>
          <a:p>
            <a:pPr lvl="1"/>
            <a:r>
              <a:rPr lang="zh-CN" altLang="en-US" sz="2000" dirty="0">
                <a:solidFill>
                  <a:schemeClr val="bg1"/>
                </a:solidFill>
              </a:rPr>
              <a:t>半生</a:t>
            </a:r>
            <a:endParaRPr lang="en-US" altLang="zh-CN" sz="2000" dirty="0">
              <a:solidFill>
                <a:schemeClr val="bg1"/>
              </a:solidFill>
            </a:endParaRPr>
          </a:p>
          <a:p>
            <a:pPr lvl="1"/>
            <a:r>
              <a:rPr lang="zh-CN" altLang="en-US" sz="2000" dirty="0">
                <a:solidFill>
                  <a:schemeClr val="bg1"/>
                </a:solidFill>
              </a:rPr>
              <a:t>熟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AE48488-D20E-4967-932A-49BA628CE6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0508" y="1514475"/>
            <a:ext cx="6181725" cy="3829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7822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CEB41C5C-0F34-4DDA-9D7C-5E717F35F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384" y="303591"/>
            <a:ext cx="4334256" cy="58967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88063DA2-1792-4682-A8C6-9233D1357D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640263"/>
            <a:ext cx="3822192" cy="1344975"/>
          </a:xfrm>
        </p:spPr>
        <p:txBody>
          <a:bodyPr>
            <a:normAutofit/>
          </a:bodyPr>
          <a:lstStyle/>
          <a:p>
            <a:r>
              <a:rPr lang="zh-CN" altLang="en-US" sz="3600" dirty="0">
                <a:solidFill>
                  <a:schemeClr val="bg1"/>
                </a:solidFill>
              </a:rPr>
              <a:t>模糊集合应用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7E1E5E6-F385-4E9C-B201-BA5BDE5CAD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04088" y="2050687"/>
            <a:ext cx="3685032" cy="0"/>
          </a:xfrm>
          <a:prstGeom prst="line">
            <a:avLst/>
          </a:prstGeom>
          <a:ln w="22225">
            <a:solidFill>
              <a:srgbClr val="E7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>
            <a:extLst>
              <a:ext uri="{FF2B5EF4-FFF2-40B4-BE49-F238E27FC236}">
                <a16:creationId xmlns:a16="http://schemas.microsoft.com/office/drawing/2014/main" id="{E56D3F53-2425-466A-B720-7556B5C429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5626" y="1431489"/>
            <a:ext cx="5724525" cy="21717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7A99BAA-A009-4ED4-BB34-F6C9FA040F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3377" y="4340661"/>
            <a:ext cx="3629025" cy="1304925"/>
          </a:xfrm>
          <a:prstGeom prst="rect">
            <a:avLst/>
          </a:prstGeom>
        </p:spPr>
      </p:pic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A3C6B628-7BC4-4994-B9DF-602A38A0A4BF}"/>
              </a:ext>
            </a:extLst>
          </p:cNvPr>
          <p:cNvSpPr txBox="1">
            <a:spLocks/>
          </p:cNvSpPr>
          <p:nvPr/>
        </p:nvSpPr>
        <p:spPr>
          <a:xfrm>
            <a:off x="593610" y="2121762"/>
            <a:ext cx="3822192" cy="40785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dirty="0">
                <a:solidFill>
                  <a:schemeClr val="bg1"/>
                </a:solidFill>
              </a:rPr>
              <a:t>水果颜色</a:t>
            </a:r>
            <a:r>
              <a:rPr lang="en-US" altLang="zh-CN" sz="2400" dirty="0">
                <a:solidFill>
                  <a:schemeClr val="bg1"/>
                </a:solidFill>
              </a:rPr>
              <a:t>-&gt;</a:t>
            </a:r>
            <a:r>
              <a:rPr lang="zh-CN" altLang="en-US" sz="2400" dirty="0">
                <a:solidFill>
                  <a:schemeClr val="bg1"/>
                </a:solidFill>
              </a:rPr>
              <a:t>成熟程度</a:t>
            </a:r>
            <a:endParaRPr lang="en-US" altLang="zh-CN" sz="2400" dirty="0">
              <a:solidFill>
                <a:schemeClr val="bg1"/>
              </a:solidFill>
            </a:endParaRPr>
          </a:p>
          <a:p>
            <a:r>
              <a:rPr lang="zh-CN" altLang="en-US" sz="2400" dirty="0">
                <a:solidFill>
                  <a:schemeClr val="bg1"/>
                </a:solidFill>
              </a:rPr>
              <a:t>给定颜色</a:t>
            </a:r>
            <a:r>
              <a:rPr lang="en-US" altLang="zh-CN" sz="2400" dirty="0">
                <a:solidFill>
                  <a:schemeClr val="bg1"/>
                </a:solidFill>
              </a:rPr>
              <a:t>(</a:t>
            </a:r>
            <a:r>
              <a:rPr lang="zh-CN" altLang="en-US" sz="2400" dirty="0">
                <a:solidFill>
                  <a:schemeClr val="bg1"/>
                </a:solidFill>
              </a:rPr>
              <a:t>输入</a:t>
            </a:r>
            <a:r>
              <a:rPr lang="en-US" altLang="zh-CN" sz="2400" dirty="0">
                <a:solidFill>
                  <a:schemeClr val="bg1"/>
                </a:solidFill>
              </a:rPr>
              <a:t>)</a:t>
            </a:r>
          </a:p>
          <a:p>
            <a:pPr lvl="1"/>
            <a:r>
              <a:rPr lang="zh-CN" altLang="en-US" dirty="0">
                <a:solidFill>
                  <a:schemeClr val="bg1"/>
                </a:solidFill>
              </a:rPr>
              <a:t>绿</a:t>
            </a:r>
            <a:endParaRPr lang="en-US" altLang="zh-CN" sz="2000" dirty="0">
              <a:solidFill>
                <a:schemeClr val="bg1"/>
              </a:solidFill>
            </a:endParaRPr>
          </a:p>
          <a:p>
            <a:pPr lvl="1"/>
            <a:r>
              <a:rPr lang="zh-CN" altLang="en-US" sz="2000" dirty="0">
                <a:solidFill>
                  <a:schemeClr val="bg1"/>
                </a:solidFill>
              </a:rPr>
              <a:t>黄</a:t>
            </a:r>
            <a:endParaRPr lang="en-US" altLang="zh-CN" sz="2000" dirty="0">
              <a:solidFill>
                <a:schemeClr val="bg1"/>
              </a:solidFill>
            </a:endParaRPr>
          </a:p>
          <a:p>
            <a:pPr lvl="1"/>
            <a:r>
              <a:rPr lang="zh-CN" altLang="en-US" sz="2000" dirty="0">
                <a:solidFill>
                  <a:schemeClr val="bg1"/>
                </a:solidFill>
              </a:rPr>
              <a:t>红</a:t>
            </a:r>
            <a:endParaRPr lang="en-US" altLang="zh-CN" sz="2000" dirty="0">
              <a:solidFill>
                <a:schemeClr val="bg1"/>
              </a:solidFill>
            </a:endParaRPr>
          </a:p>
          <a:p>
            <a:r>
              <a:rPr lang="zh-CN" altLang="en-US" sz="2400" dirty="0">
                <a:solidFill>
                  <a:schemeClr val="bg1"/>
                </a:solidFill>
              </a:rPr>
              <a:t>水果分类</a:t>
            </a:r>
            <a:r>
              <a:rPr lang="en-US" altLang="zh-CN" sz="2400" dirty="0">
                <a:solidFill>
                  <a:schemeClr val="bg1"/>
                </a:solidFill>
              </a:rPr>
              <a:t>(</a:t>
            </a:r>
            <a:r>
              <a:rPr lang="zh-CN" altLang="en-US" sz="2400" dirty="0">
                <a:solidFill>
                  <a:schemeClr val="bg1"/>
                </a:solidFill>
              </a:rPr>
              <a:t>输出</a:t>
            </a:r>
            <a:r>
              <a:rPr lang="en-US" altLang="zh-CN" sz="2400" dirty="0">
                <a:solidFill>
                  <a:schemeClr val="bg1"/>
                </a:solidFill>
              </a:rPr>
              <a:t>)</a:t>
            </a:r>
          </a:p>
          <a:p>
            <a:pPr lvl="1"/>
            <a:r>
              <a:rPr lang="zh-CN" altLang="en-US" dirty="0">
                <a:solidFill>
                  <a:schemeClr val="bg1"/>
                </a:solidFill>
              </a:rPr>
              <a:t>生</a:t>
            </a:r>
            <a:endParaRPr lang="en-US" altLang="zh-CN" sz="2000" dirty="0">
              <a:solidFill>
                <a:schemeClr val="bg1"/>
              </a:solidFill>
            </a:endParaRPr>
          </a:p>
          <a:p>
            <a:pPr lvl="1"/>
            <a:r>
              <a:rPr lang="zh-CN" altLang="en-US" sz="2000" dirty="0">
                <a:solidFill>
                  <a:schemeClr val="bg1"/>
                </a:solidFill>
              </a:rPr>
              <a:t>半生</a:t>
            </a:r>
            <a:endParaRPr lang="en-US" altLang="zh-CN" sz="2000" dirty="0">
              <a:solidFill>
                <a:schemeClr val="bg1"/>
              </a:solidFill>
            </a:endParaRPr>
          </a:p>
          <a:p>
            <a:pPr lvl="1"/>
            <a:r>
              <a:rPr lang="zh-CN" altLang="en-US" sz="2000" dirty="0">
                <a:solidFill>
                  <a:schemeClr val="bg1"/>
                </a:solidFill>
              </a:rPr>
              <a:t>熟</a:t>
            </a:r>
            <a:endParaRPr lang="en-US" altLang="zh-CN" sz="2000" dirty="0">
              <a:solidFill>
                <a:schemeClr val="bg1"/>
              </a:solidFill>
            </a:endParaRPr>
          </a:p>
          <a:p>
            <a:r>
              <a:rPr lang="zh-CN" altLang="en-US" sz="2400" dirty="0">
                <a:solidFill>
                  <a:schemeClr val="bg1"/>
                </a:solidFill>
              </a:rPr>
              <a:t>规则</a:t>
            </a:r>
          </a:p>
        </p:txBody>
      </p:sp>
    </p:spTree>
    <p:extLst>
      <p:ext uri="{BB962C8B-B14F-4D97-AF65-F5344CB8AC3E}">
        <p14:creationId xmlns:p14="http://schemas.microsoft.com/office/powerpoint/2010/main" val="398277570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CEB41C5C-0F34-4DDA-9D7C-5E717F35F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384" y="303591"/>
            <a:ext cx="4334256" cy="58967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88063DA2-1792-4682-A8C6-9233D1357D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640263"/>
            <a:ext cx="3822192" cy="1344975"/>
          </a:xfrm>
        </p:spPr>
        <p:txBody>
          <a:bodyPr>
            <a:normAutofit/>
          </a:bodyPr>
          <a:lstStyle/>
          <a:p>
            <a:r>
              <a:rPr lang="zh-CN" altLang="en-US" sz="3600">
                <a:solidFill>
                  <a:schemeClr val="bg1"/>
                </a:solidFill>
              </a:rPr>
              <a:t>模糊集合应用</a:t>
            </a:r>
            <a:endParaRPr lang="zh-CN" altLang="en-US" sz="3600" dirty="0">
              <a:solidFill>
                <a:schemeClr val="bg1"/>
              </a:solidFill>
            </a:endParaRP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7E1E5E6-F385-4E9C-B201-BA5BDE5CAD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04088" y="2050687"/>
            <a:ext cx="3685032" cy="0"/>
          </a:xfrm>
          <a:prstGeom prst="line">
            <a:avLst/>
          </a:prstGeom>
          <a:ln w="22225">
            <a:solidFill>
              <a:srgbClr val="E7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FC7EDE8-82DD-4B0A-B474-231F44A79C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610" y="2121762"/>
            <a:ext cx="3822192" cy="4078571"/>
          </a:xfrm>
        </p:spPr>
        <p:txBody>
          <a:bodyPr>
            <a:normAutofit fontScale="92500" lnSpcReduction="10000"/>
          </a:bodyPr>
          <a:lstStyle/>
          <a:p>
            <a:r>
              <a:rPr lang="zh-CN" altLang="en-US" sz="2400">
                <a:solidFill>
                  <a:schemeClr val="bg1"/>
                </a:solidFill>
              </a:rPr>
              <a:t>水果颜色</a:t>
            </a:r>
            <a:r>
              <a:rPr lang="en-US" altLang="zh-CN" sz="2400">
                <a:solidFill>
                  <a:schemeClr val="bg1"/>
                </a:solidFill>
              </a:rPr>
              <a:t>-&gt;</a:t>
            </a:r>
            <a:r>
              <a:rPr lang="zh-CN" altLang="en-US" sz="2400">
                <a:solidFill>
                  <a:schemeClr val="bg1"/>
                </a:solidFill>
              </a:rPr>
              <a:t>成熟程度</a:t>
            </a:r>
            <a:endParaRPr lang="en-US" altLang="zh-CN" sz="2400">
              <a:solidFill>
                <a:schemeClr val="bg1"/>
              </a:solidFill>
            </a:endParaRPr>
          </a:p>
          <a:p>
            <a:r>
              <a:rPr lang="zh-CN" altLang="en-US" sz="2400">
                <a:solidFill>
                  <a:schemeClr val="bg1"/>
                </a:solidFill>
              </a:rPr>
              <a:t>给定颜色</a:t>
            </a:r>
            <a:r>
              <a:rPr lang="en-US" altLang="zh-CN" sz="2400">
                <a:solidFill>
                  <a:schemeClr val="bg1"/>
                </a:solidFill>
              </a:rPr>
              <a:t>(</a:t>
            </a:r>
            <a:r>
              <a:rPr lang="zh-CN" altLang="en-US" sz="2400">
                <a:solidFill>
                  <a:schemeClr val="bg1"/>
                </a:solidFill>
              </a:rPr>
              <a:t>输入</a:t>
            </a:r>
            <a:r>
              <a:rPr lang="en-US" altLang="zh-CN" sz="2400">
                <a:solidFill>
                  <a:schemeClr val="bg1"/>
                </a:solidFill>
              </a:rPr>
              <a:t>)</a:t>
            </a:r>
          </a:p>
          <a:p>
            <a:r>
              <a:rPr lang="zh-CN" altLang="en-US" sz="2400">
                <a:solidFill>
                  <a:schemeClr val="bg1"/>
                </a:solidFill>
              </a:rPr>
              <a:t>水果分类</a:t>
            </a:r>
            <a:r>
              <a:rPr lang="en-US" altLang="zh-CN" sz="2400">
                <a:solidFill>
                  <a:schemeClr val="bg1"/>
                </a:solidFill>
              </a:rPr>
              <a:t>(</a:t>
            </a:r>
            <a:r>
              <a:rPr lang="zh-CN" altLang="en-US" sz="2400">
                <a:solidFill>
                  <a:schemeClr val="bg1"/>
                </a:solidFill>
              </a:rPr>
              <a:t>输出</a:t>
            </a:r>
            <a:r>
              <a:rPr lang="en-US" altLang="zh-CN" sz="2400">
                <a:solidFill>
                  <a:schemeClr val="bg1"/>
                </a:solidFill>
              </a:rPr>
              <a:t>)</a:t>
            </a:r>
          </a:p>
          <a:p>
            <a:r>
              <a:rPr lang="zh-CN" altLang="en-US" sz="2400">
                <a:solidFill>
                  <a:schemeClr val="bg1"/>
                </a:solidFill>
              </a:rPr>
              <a:t>规则</a:t>
            </a:r>
            <a:endParaRPr lang="en-US" altLang="zh-CN" sz="2400">
              <a:solidFill>
                <a:schemeClr val="bg1"/>
              </a:solidFill>
            </a:endParaRPr>
          </a:p>
          <a:p>
            <a:r>
              <a:rPr lang="zh-CN" altLang="en-US" sz="2400">
                <a:solidFill>
                  <a:schemeClr val="bg1"/>
                </a:solidFill>
              </a:rPr>
              <a:t>推理</a:t>
            </a:r>
            <a:r>
              <a:rPr lang="en-US" altLang="zh-CN" sz="2400">
                <a:solidFill>
                  <a:schemeClr val="bg1"/>
                </a:solidFill>
              </a:rPr>
              <a:t>: </a:t>
            </a:r>
          </a:p>
          <a:p>
            <a:pPr lvl="1"/>
            <a:r>
              <a:rPr lang="zh-CN" altLang="en-US" sz="2000">
                <a:solidFill>
                  <a:schemeClr val="bg1"/>
                </a:solidFill>
              </a:rPr>
              <a:t>使用规则创建模糊系统的输出</a:t>
            </a:r>
            <a:endParaRPr lang="en-US" altLang="zh-CN" sz="2000">
              <a:solidFill>
                <a:schemeClr val="bg1"/>
              </a:solidFill>
            </a:endParaRPr>
          </a:p>
          <a:p>
            <a:pPr lvl="1"/>
            <a:r>
              <a:rPr lang="zh-CN" altLang="en-US" sz="2000">
                <a:solidFill>
                  <a:schemeClr val="bg1"/>
                </a:solidFill>
              </a:rPr>
              <a:t>颜色和分类以及规则一起</a:t>
            </a:r>
            <a:r>
              <a:rPr lang="en-US" altLang="zh-CN" sz="2000">
                <a:solidFill>
                  <a:schemeClr val="bg1"/>
                </a:solidFill>
              </a:rPr>
              <a:t>, </a:t>
            </a:r>
            <a:r>
              <a:rPr lang="zh-CN" altLang="en-US" sz="2000">
                <a:solidFill>
                  <a:schemeClr val="bg1"/>
                </a:solidFill>
              </a:rPr>
              <a:t>包含输入和输出相关的所有信息</a:t>
            </a:r>
            <a:endParaRPr lang="en-US" altLang="zh-CN" sz="2000">
              <a:solidFill>
                <a:schemeClr val="bg1"/>
              </a:solidFill>
            </a:endParaRPr>
          </a:p>
          <a:p>
            <a:pPr lvl="1"/>
            <a:r>
              <a:rPr lang="en-US" altLang="zh-CN" sz="2000">
                <a:solidFill>
                  <a:schemeClr val="bg1"/>
                </a:solidFill>
              </a:rPr>
              <a:t>“</a:t>
            </a:r>
            <a:r>
              <a:rPr lang="zh-CN" altLang="en-US" sz="2000">
                <a:solidFill>
                  <a:schemeClr val="bg1"/>
                </a:solidFill>
              </a:rPr>
              <a:t>红色</a:t>
            </a:r>
            <a:r>
              <a:rPr lang="en-US" altLang="zh-CN" sz="2000">
                <a:solidFill>
                  <a:schemeClr val="bg1"/>
                </a:solidFill>
              </a:rPr>
              <a:t>AND</a:t>
            </a:r>
            <a:r>
              <a:rPr lang="zh-CN" altLang="en-US" sz="2000">
                <a:solidFill>
                  <a:schemeClr val="bg1"/>
                </a:solidFill>
              </a:rPr>
              <a:t>成熟</a:t>
            </a:r>
            <a:r>
              <a:rPr lang="en-US" altLang="zh-CN" sz="2000">
                <a:solidFill>
                  <a:schemeClr val="bg1"/>
                </a:solidFill>
              </a:rPr>
              <a:t>”: </a:t>
            </a:r>
            <a:r>
              <a:rPr lang="zh-CN" altLang="en-US" sz="2000">
                <a:solidFill>
                  <a:schemeClr val="bg1"/>
                </a:solidFill>
              </a:rPr>
              <a:t>输入和输出的隶属函数自变量不同</a:t>
            </a:r>
            <a:r>
              <a:rPr lang="en-US" altLang="zh-CN" sz="2000">
                <a:solidFill>
                  <a:schemeClr val="bg1"/>
                </a:solidFill>
              </a:rPr>
              <a:t>, </a:t>
            </a:r>
            <a:r>
              <a:rPr lang="zh-CN" altLang="en-US" sz="2000">
                <a:solidFill>
                  <a:schemeClr val="bg1"/>
                </a:solidFill>
              </a:rPr>
              <a:t>结果是二维的</a:t>
            </a:r>
            <a:r>
              <a:rPr lang="en-US" altLang="zh-CN" sz="2000">
                <a:solidFill>
                  <a:schemeClr val="bg1"/>
                </a:solidFill>
              </a:rPr>
              <a:t>;</a:t>
            </a:r>
          </a:p>
          <a:p>
            <a:pPr lvl="1"/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C9B5F8C-DA85-4EBF-82D7-01BF75070D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2358" y="4997808"/>
            <a:ext cx="5967673" cy="80144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BD56C2E-46A0-4AAD-88C6-2AFB985BB5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6058" y="6286500"/>
            <a:ext cx="10325100" cy="5715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C66061D-CEEA-4399-8CDA-9DA899ED40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64925" y="640263"/>
            <a:ext cx="7022541" cy="435754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49CD6DBC-FA82-4CC9-B6FE-8B3BCE969D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99790" y="5718730"/>
            <a:ext cx="4403227" cy="481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15696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CEB41C5C-0F34-4DDA-9D7C-5E717F35F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384" y="303591"/>
            <a:ext cx="4334256" cy="58967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88063DA2-1792-4682-A8C6-9233D1357D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640263"/>
            <a:ext cx="3822192" cy="1344975"/>
          </a:xfrm>
        </p:spPr>
        <p:txBody>
          <a:bodyPr>
            <a:normAutofit/>
          </a:bodyPr>
          <a:lstStyle/>
          <a:p>
            <a:r>
              <a:rPr lang="zh-CN" altLang="en-US" sz="3600">
                <a:solidFill>
                  <a:schemeClr val="bg1"/>
                </a:solidFill>
              </a:rPr>
              <a:t>模糊集合应用</a:t>
            </a:r>
            <a:endParaRPr lang="zh-CN" altLang="en-US" sz="3600" dirty="0">
              <a:solidFill>
                <a:schemeClr val="bg1"/>
              </a:solidFill>
            </a:endParaRP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7E1E5E6-F385-4E9C-B201-BA5BDE5CAD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04088" y="2050687"/>
            <a:ext cx="3685032" cy="0"/>
          </a:xfrm>
          <a:prstGeom prst="line">
            <a:avLst/>
          </a:prstGeom>
          <a:ln w="22225">
            <a:solidFill>
              <a:srgbClr val="E7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FC7EDE8-82DD-4B0A-B474-231F44A79C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610" y="2121762"/>
            <a:ext cx="3822192" cy="4078571"/>
          </a:xfrm>
        </p:spPr>
        <p:txBody>
          <a:bodyPr>
            <a:normAutofit/>
          </a:bodyPr>
          <a:lstStyle/>
          <a:p>
            <a:r>
              <a:rPr lang="zh-CN" altLang="en-US" sz="2400" dirty="0">
                <a:solidFill>
                  <a:schemeClr val="bg1"/>
                </a:solidFill>
              </a:rPr>
              <a:t>水果颜色</a:t>
            </a:r>
            <a:r>
              <a:rPr lang="en-US" altLang="zh-CN" sz="2400" dirty="0">
                <a:solidFill>
                  <a:schemeClr val="bg1"/>
                </a:solidFill>
              </a:rPr>
              <a:t>-&gt;</a:t>
            </a:r>
            <a:r>
              <a:rPr lang="zh-CN" altLang="en-US" sz="2400" dirty="0">
                <a:solidFill>
                  <a:schemeClr val="bg1"/>
                </a:solidFill>
              </a:rPr>
              <a:t>成熟程度</a:t>
            </a:r>
            <a:endParaRPr lang="en-US" altLang="zh-CN" sz="2400" dirty="0">
              <a:solidFill>
                <a:schemeClr val="bg1"/>
              </a:solidFill>
            </a:endParaRPr>
          </a:p>
          <a:p>
            <a:r>
              <a:rPr lang="zh-CN" altLang="en-US" sz="2400" dirty="0">
                <a:solidFill>
                  <a:schemeClr val="bg1"/>
                </a:solidFill>
              </a:rPr>
              <a:t>给定颜色</a:t>
            </a:r>
            <a:r>
              <a:rPr lang="en-US" altLang="zh-CN" sz="2400" dirty="0">
                <a:solidFill>
                  <a:schemeClr val="bg1"/>
                </a:solidFill>
              </a:rPr>
              <a:t>(</a:t>
            </a:r>
            <a:r>
              <a:rPr lang="zh-CN" altLang="en-US" sz="2400" dirty="0">
                <a:solidFill>
                  <a:schemeClr val="bg1"/>
                </a:solidFill>
              </a:rPr>
              <a:t>输入</a:t>
            </a:r>
            <a:r>
              <a:rPr lang="en-US" altLang="zh-CN" sz="2400" dirty="0">
                <a:solidFill>
                  <a:schemeClr val="bg1"/>
                </a:solidFill>
              </a:rPr>
              <a:t>)</a:t>
            </a:r>
          </a:p>
          <a:p>
            <a:r>
              <a:rPr lang="zh-CN" altLang="en-US" sz="2400" dirty="0">
                <a:solidFill>
                  <a:schemeClr val="bg1"/>
                </a:solidFill>
              </a:rPr>
              <a:t>水果分类</a:t>
            </a:r>
            <a:r>
              <a:rPr lang="en-US" altLang="zh-CN" sz="2400" dirty="0">
                <a:solidFill>
                  <a:schemeClr val="bg1"/>
                </a:solidFill>
              </a:rPr>
              <a:t>(</a:t>
            </a:r>
            <a:r>
              <a:rPr lang="zh-CN" altLang="en-US" sz="2400" dirty="0">
                <a:solidFill>
                  <a:schemeClr val="bg1"/>
                </a:solidFill>
              </a:rPr>
              <a:t>输出</a:t>
            </a:r>
            <a:r>
              <a:rPr lang="en-US" altLang="zh-CN" sz="2400" dirty="0">
                <a:solidFill>
                  <a:schemeClr val="bg1"/>
                </a:solidFill>
              </a:rPr>
              <a:t>)</a:t>
            </a:r>
          </a:p>
          <a:p>
            <a:r>
              <a:rPr lang="zh-CN" altLang="en-US" sz="2400" dirty="0">
                <a:solidFill>
                  <a:schemeClr val="bg1"/>
                </a:solidFill>
              </a:rPr>
              <a:t>规则</a:t>
            </a:r>
            <a:endParaRPr lang="en-US" altLang="zh-CN" sz="2400" dirty="0">
              <a:solidFill>
                <a:schemeClr val="bg1"/>
              </a:solidFill>
            </a:endParaRPr>
          </a:p>
          <a:p>
            <a:r>
              <a:rPr lang="zh-CN" altLang="en-US" sz="2400" dirty="0">
                <a:solidFill>
                  <a:schemeClr val="bg1"/>
                </a:solidFill>
              </a:rPr>
              <a:t>推理</a:t>
            </a:r>
            <a:r>
              <a:rPr lang="en-US" altLang="zh-CN" sz="2400" dirty="0">
                <a:solidFill>
                  <a:schemeClr val="bg1"/>
                </a:solidFill>
              </a:rPr>
              <a:t>: </a:t>
            </a:r>
          </a:p>
          <a:p>
            <a:pPr lvl="1"/>
            <a:r>
              <a:rPr lang="zh-CN" altLang="en-US" dirty="0">
                <a:solidFill>
                  <a:schemeClr val="bg1"/>
                </a:solidFill>
              </a:rPr>
              <a:t>通常对沿着颜色轴的一个值</a:t>
            </a:r>
            <a:r>
              <a:rPr lang="en-US" altLang="zh-CN" dirty="0">
                <a:solidFill>
                  <a:schemeClr val="bg1"/>
                </a:solidFill>
              </a:rPr>
              <a:t>(Z</a:t>
            </a:r>
            <a:r>
              <a:rPr lang="en-US" altLang="zh-CN" baseline="-25000" dirty="0">
                <a:solidFill>
                  <a:schemeClr val="bg1"/>
                </a:solidFill>
              </a:rPr>
              <a:t>0</a:t>
            </a:r>
            <a:r>
              <a:rPr lang="en-US" altLang="zh-CN" dirty="0">
                <a:solidFill>
                  <a:schemeClr val="bg1"/>
                </a:solidFill>
              </a:rPr>
              <a:t>)</a:t>
            </a:r>
            <a:r>
              <a:rPr lang="zh-CN" altLang="en-US" dirty="0">
                <a:solidFill>
                  <a:schemeClr val="bg1"/>
                </a:solidFill>
              </a:rPr>
              <a:t>感兴趣</a:t>
            </a:r>
            <a:endParaRPr lang="en-US" altLang="zh-CN" dirty="0">
              <a:solidFill>
                <a:schemeClr val="bg1"/>
              </a:solidFill>
            </a:endParaRPr>
          </a:p>
          <a:p>
            <a:pPr lvl="1"/>
            <a:r>
              <a:rPr lang="zh-CN" altLang="en-US" dirty="0">
                <a:solidFill>
                  <a:schemeClr val="bg1"/>
                </a:solidFill>
              </a:rPr>
              <a:t>相关结果是沿着成熟轴的截断函数的剖面</a:t>
            </a:r>
          </a:p>
        </p:txBody>
      </p:sp>
      <p:pic>
        <p:nvPicPr>
          <p:cNvPr id="4" name="图片 3" descr="图片包含 文字, 地图&#10;&#10;已生成极高可信度的说明">
            <a:extLst>
              <a:ext uri="{FF2B5EF4-FFF2-40B4-BE49-F238E27FC236}">
                <a16:creationId xmlns:a16="http://schemas.microsoft.com/office/drawing/2014/main" id="{0E2F15F8-73C0-4EA6-AC19-114CC9452E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83" r="48772" b="21137"/>
          <a:stretch/>
        </p:blipFill>
        <p:spPr>
          <a:xfrm>
            <a:off x="6096000" y="77616"/>
            <a:ext cx="3993646" cy="2875212"/>
          </a:xfrm>
          <a:prstGeom prst="rect">
            <a:avLst/>
          </a:prstGeom>
        </p:spPr>
      </p:pic>
      <p:pic>
        <p:nvPicPr>
          <p:cNvPr id="12" name="图片 11" descr="图片包含 文字, 地图&#10;&#10;已生成极高可信度的说明">
            <a:extLst>
              <a:ext uri="{FF2B5EF4-FFF2-40B4-BE49-F238E27FC236}">
                <a16:creationId xmlns:a16="http://schemas.microsoft.com/office/drawing/2014/main" id="{4681CF91-50A8-4300-B961-C538B21D3C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490" r="4452" b="21137"/>
          <a:stretch/>
        </p:blipFill>
        <p:spPr>
          <a:xfrm>
            <a:off x="6226402" y="2991636"/>
            <a:ext cx="3863244" cy="2875212"/>
          </a:xfrm>
          <a:prstGeom prst="rect">
            <a:avLst/>
          </a:prstGeom>
        </p:spPr>
      </p:pic>
      <p:pic>
        <p:nvPicPr>
          <p:cNvPr id="18" name="图片 17" descr="图片包含 文字, 地图&#10;&#10;已生成极高可信度的说明">
            <a:extLst>
              <a:ext uri="{FF2B5EF4-FFF2-40B4-BE49-F238E27FC236}">
                <a16:creationId xmlns:a16="http://schemas.microsoft.com/office/drawing/2014/main" id="{452291C8-9AA9-4508-8D58-653E4A0C87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84" t="79909" r="1435" b="63"/>
          <a:stretch/>
        </p:blipFill>
        <p:spPr>
          <a:xfrm>
            <a:off x="4844127" y="5905656"/>
            <a:ext cx="6975109" cy="624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9234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CEB41C5C-0F34-4DDA-9D7C-5E717F35F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384" y="303591"/>
            <a:ext cx="4334256" cy="58967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88063DA2-1792-4682-A8C6-9233D1357D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640263"/>
            <a:ext cx="3822192" cy="1344975"/>
          </a:xfrm>
        </p:spPr>
        <p:txBody>
          <a:bodyPr>
            <a:normAutofit/>
          </a:bodyPr>
          <a:lstStyle/>
          <a:p>
            <a:r>
              <a:rPr lang="zh-CN" altLang="en-US" sz="3600">
                <a:solidFill>
                  <a:schemeClr val="bg1"/>
                </a:solidFill>
              </a:rPr>
              <a:t>模糊集合应用</a:t>
            </a:r>
            <a:endParaRPr lang="zh-CN" altLang="en-US" sz="3600" dirty="0">
              <a:solidFill>
                <a:schemeClr val="bg1"/>
              </a:solidFill>
            </a:endParaRP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7E1E5E6-F385-4E9C-B201-BA5BDE5CAD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04088" y="2050687"/>
            <a:ext cx="3685032" cy="0"/>
          </a:xfrm>
          <a:prstGeom prst="line">
            <a:avLst/>
          </a:prstGeom>
          <a:ln w="22225">
            <a:solidFill>
              <a:srgbClr val="E7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FC7EDE8-82DD-4B0A-B474-231F44A79C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610" y="2121762"/>
            <a:ext cx="3822192" cy="4078571"/>
          </a:xfrm>
        </p:spPr>
        <p:txBody>
          <a:bodyPr>
            <a:normAutofit/>
          </a:bodyPr>
          <a:lstStyle/>
          <a:p>
            <a:r>
              <a:rPr lang="zh-CN" altLang="en-US" sz="2400" dirty="0">
                <a:solidFill>
                  <a:schemeClr val="bg1"/>
                </a:solidFill>
              </a:rPr>
              <a:t>水果颜色</a:t>
            </a:r>
            <a:r>
              <a:rPr lang="en-US" altLang="zh-CN" sz="2400" dirty="0">
                <a:solidFill>
                  <a:schemeClr val="bg1"/>
                </a:solidFill>
              </a:rPr>
              <a:t>-&gt;</a:t>
            </a:r>
            <a:r>
              <a:rPr lang="zh-CN" altLang="en-US" sz="2400" dirty="0">
                <a:solidFill>
                  <a:schemeClr val="bg1"/>
                </a:solidFill>
              </a:rPr>
              <a:t>成熟程度</a:t>
            </a:r>
            <a:endParaRPr lang="en-US" altLang="zh-CN" sz="2400" dirty="0">
              <a:solidFill>
                <a:schemeClr val="bg1"/>
              </a:solidFill>
            </a:endParaRPr>
          </a:p>
          <a:p>
            <a:r>
              <a:rPr lang="zh-CN" altLang="en-US" sz="2400" dirty="0">
                <a:solidFill>
                  <a:schemeClr val="bg1"/>
                </a:solidFill>
              </a:rPr>
              <a:t>给定颜色</a:t>
            </a:r>
            <a:r>
              <a:rPr lang="en-US" altLang="zh-CN" sz="2400" dirty="0">
                <a:solidFill>
                  <a:schemeClr val="bg1"/>
                </a:solidFill>
              </a:rPr>
              <a:t>(</a:t>
            </a:r>
            <a:r>
              <a:rPr lang="zh-CN" altLang="en-US" sz="2400" dirty="0">
                <a:solidFill>
                  <a:schemeClr val="bg1"/>
                </a:solidFill>
              </a:rPr>
              <a:t>输入</a:t>
            </a:r>
            <a:r>
              <a:rPr lang="en-US" altLang="zh-CN" sz="2400" dirty="0">
                <a:solidFill>
                  <a:schemeClr val="bg1"/>
                </a:solidFill>
              </a:rPr>
              <a:t>)</a:t>
            </a:r>
          </a:p>
          <a:p>
            <a:r>
              <a:rPr lang="zh-CN" altLang="en-US" sz="2400" dirty="0">
                <a:solidFill>
                  <a:schemeClr val="bg1"/>
                </a:solidFill>
              </a:rPr>
              <a:t>水果分类</a:t>
            </a:r>
            <a:r>
              <a:rPr lang="en-US" altLang="zh-CN" sz="2400" dirty="0">
                <a:solidFill>
                  <a:schemeClr val="bg1"/>
                </a:solidFill>
              </a:rPr>
              <a:t>(</a:t>
            </a:r>
            <a:r>
              <a:rPr lang="zh-CN" altLang="en-US" sz="2400" dirty="0">
                <a:solidFill>
                  <a:schemeClr val="bg1"/>
                </a:solidFill>
              </a:rPr>
              <a:t>输出</a:t>
            </a:r>
            <a:r>
              <a:rPr lang="en-US" altLang="zh-CN" sz="2400" dirty="0">
                <a:solidFill>
                  <a:schemeClr val="bg1"/>
                </a:solidFill>
              </a:rPr>
              <a:t>)</a:t>
            </a:r>
          </a:p>
          <a:p>
            <a:r>
              <a:rPr lang="zh-CN" altLang="en-US" sz="2400" dirty="0">
                <a:solidFill>
                  <a:schemeClr val="bg1"/>
                </a:solidFill>
              </a:rPr>
              <a:t>规则</a:t>
            </a:r>
            <a:endParaRPr lang="en-US" altLang="zh-CN" sz="2400" dirty="0">
              <a:solidFill>
                <a:schemeClr val="bg1"/>
              </a:solidFill>
            </a:endParaRPr>
          </a:p>
          <a:p>
            <a:r>
              <a:rPr lang="zh-CN" altLang="en-US" sz="2400" dirty="0">
                <a:solidFill>
                  <a:schemeClr val="bg1"/>
                </a:solidFill>
              </a:rPr>
              <a:t>推理</a:t>
            </a:r>
            <a:r>
              <a:rPr lang="en-US" altLang="zh-CN" sz="2400" dirty="0">
                <a:solidFill>
                  <a:schemeClr val="bg1"/>
                </a:solidFill>
              </a:rPr>
              <a:t>: </a:t>
            </a:r>
          </a:p>
          <a:p>
            <a:pPr lvl="1"/>
            <a:r>
              <a:rPr lang="zh-CN" altLang="en-US" dirty="0">
                <a:solidFill>
                  <a:schemeClr val="bg1"/>
                </a:solidFill>
              </a:rPr>
              <a:t>其他两个规则和特定输入</a:t>
            </a:r>
            <a:r>
              <a:rPr lang="en-US" altLang="zh-CN" dirty="0">
                <a:solidFill>
                  <a:schemeClr val="bg1"/>
                </a:solidFill>
              </a:rPr>
              <a:t>Z</a:t>
            </a:r>
            <a:r>
              <a:rPr lang="en-US" altLang="zh-CN" baseline="-25000" dirty="0">
                <a:solidFill>
                  <a:schemeClr val="bg1"/>
                </a:solidFill>
              </a:rPr>
              <a:t>0</a:t>
            </a:r>
            <a:r>
              <a:rPr lang="zh-CN" altLang="en-US" dirty="0">
                <a:solidFill>
                  <a:schemeClr val="bg1"/>
                </a:solidFill>
              </a:rPr>
              <a:t>导致的模糊响应</a:t>
            </a:r>
            <a:endParaRPr lang="en-US" altLang="zh-CN" dirty="0">
              <a:solidFill>
                <a:schemeClr val="bg1"/>
              </a:solidFill>
            </a:endParaRPr>
          </a:p>
          <a:p>
            <a:pPr lvl="1"/>
            <a:r>
              <a:rPr lang="zh-CN" altLang="en-US" dirty="0">
                <a:solidFill>
                  <a:schemeClr val="bg1"/>
                </a:solidFill>
              </a:rPr>
              <a:t>得到全部模糊输出</a:t>
            </a:r>
            <a:endParaRPr lang="en-US" altLang="zh-CN" dirty="0">
              <a:solidFill>
                <a:schemeClr val="bg1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32F47CD-2402-4856-8737-FED0171B461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54" t="26405" r="31880"/>
          <a:stretch/>
        </p:blipFill>
        <p:spPr>
          <a:xfrm>
            <a:off x="5666014" y="787220"/>
            <a:ext cx="4490357" cy="157724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8D2EA41-B3DF-418E-B35D-DDAAAEF4EB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8568" y="2679927"/>
            <a:ext cx="3405588" cy="56945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8E3A717-6C3C-4450-ACA3-2C54E6E042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8568" y="3461657"/>
            <a:ext cx="4429125" cy="91440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076B73F0-EB3D-48A4-81A9-A0201F2CE1B7}"/>
              </a:ext>
            </a:extLst>
          </p:cNvPr>
          <p:cNvSpPr txBox="1"/>
          <p:nvPr/>
        </p:nvSpPr>
        <p:spPr>
          <a:xfrm>
            <a:off x="6082391" y="4428291"/>
            <a:ext cx="36494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Min:</a:t>
            </a:r>
            <a:r>
              <a:rPr lang="zh-CN" altLang="en-US" dirty="0"/>
              <a:t>输入和输出的交集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Max: </a:t>
            </a:r>
            <a:r>
              <a:rPr lang="zh-CN" altLang="en-US" dirty="0"/>
              <a:t>规则之间的并集</a:t>
            </a:r>
          </a:p>
        </p:txBody>
      </p:sp>
    </p:spTree>
    <p:extLst>
      <p:ext uri="{BB962C8B-B14F-4D97-AF65-F5344CB8AC3E}">
        <p14:creationId xmlns:p14="http://schemas.microsoft.com/office/powerpoint/2010/main" val="220909020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CEB41C5C-0F34-4DDA-9D7C-5E717F35F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384" y="303591"/>
            <a:ext cx="4334256" cy="58967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88063DA2-1792-4682-A8C6-9233D1357D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640263"/>
            <a:ext cx="3822192" cy="1344975"/>
          </a:xfrm>
        </p:spPr>
        <p:txBody>
          <a:bodyPr>
            <a:normAutofit/>
          </a:bodyPr>
          <a:lstStyle/>
          <a:p>
            <a:r>
              <a:rPr lang="zh-CN" altLang="en-US" sz="3600">
                <a:solidFill>
                  <a:schemeClr val="bg1"/>
                </a:solidFill>
              </a:rPr>
              <a:t>模糊集合应用</a:t>
            </a:r>
            <a:endParaRPr lang="zh-CN" altLang="en-US" sz="3600" dirty="0">
              <a:solidFill>
                <a:schemeClr val="bg1"/>
              </a:solidFill>
            </a:endParaRP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7E1E5E6-F385-4E9C-B201-BA5BDE5CAD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04088" y="2050687"/>
            <a:ext cx="3685032" cy="0"/>
          </a:xfrm>
          <a:prstGeom prst="line">
            <a:avLst/>
          </a:prstGeom>
          <a:ln w="22225">
            <a:solidFill>
              <a:srgbClr val="E7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FC7EDE8-82DD-4B0A-B474-231F44A79C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610" y="2121762"/>
            <a:ext cx="3822192" cy="4078571"/>
          </a:xfrm>
        </p:spPr>
        <p:txBody>
          <a:bodyPr>
            <a:normAutofit/>
          </a:bodyPr>
          <a:lstStyle/>
          <a:p>
            <a:r>
              <a:rPr lang="zh-CN" altLang="en-US" sz="2400" dirty="0">
                <a:solidFill>
                  <a:schemeClr val="bg1"/>
                </a:solidFill>
              </a:rPr>
              <a:t>水果颜色</a:t>
            </a:r>
            <a:r>
              <a:rPr lang="en-US" altLang="zh-CN" sz="2400" dirty="0">
                <a:solidFill>
                  <a:schemeClr val="bg1"/>
                </a:solidFill>
              </a:rPr>
              <a:t>-&gt;</a:t>
            </a:r>
            <a:r>
              <a:rPr lang="zh-CN" altLang="en-US" sz="2400" dirty="0">
                <a:solidFill>
                  <a:schemeClr val="bg1"/>
                </a:solidFill>
              </a:rPr>
              <a:t>成熟程度</a:t>
            </a:r>
            <a:endParaRPr lang="en-US" altLang="zh-CN" sz="2400" dirty="0">
              <a:solidFill>
                <a:schemeClr val="bg1"/>
              </a:solidFill>
            </a:endParaRPr>
          </a:p>
          <a:p>
            <a:r>
              <a:rPr lang="zh-CN" altLang="en-US" sz="2400" dirty="0">
                <a:solidFill>
                  <a:schemeClr val="bg1"/>
                </a:solidFill>
              </a:rPr>
              <a:t>给定颜色</a:t>
            </a:r>
            <a:r>
              <a:rPr lang="en-US" altLang="zh-CN" sz="2400" dirty="0">
                <a:solidFill>
                  <a:schemeClr val="bg1"/>
                </a:solidFill>
              </a:rPr>
              <a:t>(</a:t>
            </a:r>
            <a:r>
              <a:rPr lang="zh-CN" altLang="en-US" sz="2400" dirty="0">
                <a:solidFill>
                  <a:schemeClr val="bg1"/>
                </a:solidFill>
              </a:rPr>
              <a:t>输入</a:t>
            </a:r>
            <a:r>
              <a:rPr lang="en-US" altLang="zh-CN" sz="2400" dirty="0">
                <a:solidFill>
                  <a:schemeClr val="bg1"/>
                </a:solidFill>
              </a:rPr>
              <a:t>)</a:t>
            </a:r>
          </a:p>
          <a:p>
            <a:r>
              <a:rPr lang="zh-CN" altLang="en-US" sz="2400" dirty="0">
                <a:solidFill>
                  <a:schemeClr val="bg1"/>
                </a:solidFill>
              </a:rPr>
              <a:t>水果分类</a:t>
            </a:r>
            <a:r>
              <a:rPr lang="en-US" altLang="zh-CN" sz="2400" dirty="0">
                <a:solidFill>
                  <a:schemeClr val="bg1"/>
                </a:solidFill>
              </a:rPr>
              <a:t>(</a:t>
            </a:r>
            <a:r>
              <a:rPr lang="zh-CN" altLang="en-US" sz="2400" dirty="0">
                <a:solidFill>
                  <a:schemeClr val="bg1"/>
                </a:solidFill>
              </a:rPr>
              <a:t>输出</a:t>
            </a:r>
            <a:r>
              <a:rPr lang="en-US" altLang="zh-CN" sz="2400" dirty="0">
                <a:solidFill>
                  <a:schemeClr val="bg1"/>
                </a:solidFill>
              </a:rPr>
              <a:t>)</a:t>
            </a:r>
          </a:p>
          <a:p>
            <a:r>
              <a:rPr lang="zh-CN" altLang="en-US" sz="2400" dirty="0">
                <a:solidFill>
                  <a:schemeClr val="bg1"/>
                </a:solidFill>
              </a:rPr>
              <a:t>规则</a:t>
            </a:r>
            <a:endParaRPr lang="en-US" altLang="zh-CN" sz="2400" dirty="0">
              <a:solidFill>
                <a:schemeClr val="bg1"/>
              </a:solidFill>
            </a:endParaRPr>
          </a:p>
          <a:p>
            <a:r>
              <a:rPr lang="zh-CN" altLang="en-US" sz="2400" dirty="0">
                <a:solidFill>
                  <a:schemeClr val="bg1"/>
                </a:solidFill>
              </a:rPr>
              <a:t>推理</a:t>
            </a:r>
            <a:r>
              <a:rPr lang="en-US" altLang="zh-CN" sz="2400" dirty="0">
                <a:solidFill>
                  <a:schemeClr val="bg1"/>
                </a:solidFill>
              </a:rPr>
              <a:t>: </a:t>
            </a:r>
          </a:p>
          <a:p>
            <a:pPr lvl="1"/>
            <a:r>
              <a:rPr lang="zh-CN" altLang="en-US" dirty="0">
                <a:solidFill>
                  <a:schemeClr val="bg1"/>
                </a:solidFill>
              </a:rPr>
              <a:t>得到全部模糊输出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去模糊</a:t>
            </a:r>
            <a:endParaRPr lang="en-US" altLang="zh-CN" dirty="0">
              <a:solidFill>
                <a:schemeClr val="bg1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32F47CD-2402-4856-8737-FED0171B461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54" t="26405" r="31880"/>
          <a:stretch/>
        </p:blipFill>
        <p:spPr>
          <a:xfrm>
            <a:off x="5666014" y="787220"/>
            <a:ext cx="4490357" cy="157724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8D2EA41-B3DF-418E-B35D-DDAAAEF4EB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8568" y="2679927"/>
            <a:ext cx="3405588" cy="56945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8E3A717-6C3C-4450-ACA3-2C54E6E042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8568" y="3461657"/>
            <a:ext cx="4429125" cy="91440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076B73F0-EB3D-48A4-81A9-A0201F2CE1B7}"/>
              </a:ext>
            </a:extLst>
          </p:cNvPr>
          <p:cNvSpPr txBox="1"/>
          <p:nvPr/>
        </p:nvSpPr>
        <p:spPr>
          <a:xfrm>
            <a:off x="6082391" y="4428291"/>
            <a:ext cx="36494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Min:</a:t>
            </a:r>
            <a:r>
              <a:rPr lang="zh-CN" altLang="en-US" dirty="0"/>
              <a:t>输入和输出的交集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Max: </a:t>
            </a:r>
            <a:r>
              <a:rPr lang="zh-CN" altLang="en-US" dirty="0"/>
              <a:t>规则之间的并集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9FF5BD0-90C6-4B2A-83D9-41E43ABA55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18376" y="5126856"/>
            <a:ext cx="3571875" cy="174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6856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0D7657-F5B9-4CF0-8478-2BD443B00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直方图匹配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FBE7942-E489-4D88-B144-73A1D92A183E}"/>
              </a:ext>
            </a:extLst>
          </p:cNvPr>
          <p:cNvSpPr txBox="1"/>
          <p:nvPr/>
        </p:nvSpPr>
        <p:spPr>
          <a:xfrm>
            <a:off x="8772208" y="6460670"/>
            <a:ext cx="785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书</a:t>
            </a:r>
            <a:r>
              <a:rPr lang="en-US" altLang="zh-CN" dirty="0"/>
              <a:t>P77</a:t>
            </a:r>
            <a:endParaRPr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3BAFCADC-DC18-460C-B829-E12E57D201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005325" y="1690688"/>
            <a:ext cx="8181349" cy="448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49389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5" name="Rectangle 31">
            <a:extLst>
              <a:ext uri="{FF2B5EF4-FFF2-40B4-BE49-F238E27FC236}">
                <a16:creationId xmlns:a16="http://schemas.microsoft.com/office/drawing/2014/main" id="{6EFFF4A2-EB01-4738-9824-8D9A72A51B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图片 8" descr="图片包含 地图, 文字&#10;&#10;已生成极高可信度的说明">
            <a:extLst>
              <a:ext uri="{FF2B5EF4-FFF2-40B4-BE49-F238E27FC236}">
                <a16:creationId xmlns:a16="http://schemas.microsoft.com/office/drawing/2014/main" id="{58E77184-93B3-4180-A6C9-50F9EB75FF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566" y="826667"/>
            <a:ext cx="4128853" cy="1981848"/>
          </a:xfrm>
          <a:prstGeom prst="rect">
            <a:avLst/>
          </a:prstGeom>
        </p:spPr>
      </p:pic>
      <p:pic>
        <p:nvPicPr>
          <p:cNvPr id="10" name="图片 9" descr="图片包含 物体, 天线&#10;&#10;已生成高可信度的说明">
            <a:extLst>
              <a:ext uri="{FF2B5EF4-FFF2-40B4-BE49-F238E27FC236}">
                <a16:creationId xmlns:a16="http://schemas.microsoft.com/office/drawing/2014/main" id="{5D313072-0D74-4877-9E1B-2C696E3816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6302" y="1037173"/>
            <a:ext cx="3672281" cy="179023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F5FC9F27-5765-45B9-AD6D-08E43D0BD3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03120" y="1011557"/>
            <a:ext cx="3720140" cy="1841468"/>
          </a:xfrm>
          <a:prstGeom prst="rect">
            <a:avLst/>
          </a:prstGeom>
        </p:spPr>
      </p:pic>
      <p:sp>
        <p:nvSpPr>
          <p:cNvPr id="66" name="Rectangle 33">
            <a:extLst>
              <a:ext uri="{FF2B5EF4-FFF2-40B4-BE49-F238E27FC236}">
                <a16:creationId xmlns:a16="http://schemas.microsoft.com/office/drawing/2014/main" id="{23D97D8B-CFC5-431A-AA32-93C4522A6E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4233674"/>
            <a:ext cx="12192000" cy="262432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88063DA2-1792-4682-A8C6-9233D1357D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9264" y="4535424"/>
            <a:ext cx="3685032" cy="1499616"/>
          </a:xfrm>
        </p:spPr>
        <p:txBody>
          <a:bodyPr anchor="t">
            <a:normAutofit/>
          </a:bodyPr>
          <a:lstStyle/>
          <a:p>
            <a:r>
              <a:rPr lang="zh-CN" altLang="en-US" sz="3400">
                <a:solidFill>
                  <a:schemeClr val="bg1"/>
                </a:solidFill>
              </a:rPr>
              <a:t>模糊集合应用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FC7EDE8-82DD-4B0A-B474-231F44A79C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74919" y="4535423"/>
            <a:ext cx="6959238" cy="2322577"/>
          </a:xfrm>
        </p:spPr>
        <p:txBody>
          <a:bodyPr>
            <a:normAutofit fontScale="92500" lnSpcReduction="10000"/>
          </a:bodyPr>
          <a:lstStyle/>
          <a:p>
            <a:r>
              <a:rPr lang="zh-CN" altLang="en-US" sz="1800" dirty="0">
                <a:solidFill>
                  <a:schemeClr val="bg1"/>
                </a:solidFill>
              </a:rPr>
              <a:t>水果颜色</a:t>
            </a:r>
            <a:r>
              <a:rPr lang="en-US" altLang="zh-CN" sz="1800" dirty="0">
                <a:solidFill>
                  <a:schemeClr val="bg1"/>
                </a:solidFill>
              </a:rPr>
              <a:t>-&gt;</a:t>
            </a:r>
            <a:r>
              <a:rPr lang="zh-CN" altLang="en-US" sz="1800" dirty="0">
                <a:solidFill>
                  <a:schemeClr val="bg1"/>
                </a:solidFill>
              </a:rPr>
              <a:t>成熟程度</a:t>
            </a:r>
            <a:endParaRPr lang="en-US" altLang="zh-CN" sz="1800" dirty="0">
              <a:solidFill>
                <a:schemeClr val="bg1"/>
              </a:solidFill>
            </a:endParaRPr>
          </a:p>
          <a:p>
            <a:r>
              <a:rPr lang="zh-CN" altLang="en-US" sz="1800" dirty="0">
                <a:solidFill>
                  <a:schemeClr val="bg1"/>
                </a:solidFill>
              </a:rPr>
              <a:t>给定颜色</a:t>
            </a:r>
            <a:r>
              <a:rPr lang="en-US" altLang="zh-CN" sz="1800" dirty="0">
                <a:solidFill>
                  <a:schemeClr val="bg1"/>
                </a:solidFill>
              </a:rPr>
              <a:t>(</a:t>
            </a:r>
            <a:r>
              <a:rPr lang="zh-CN" altLang="en-US" sz="1800" dirty="0">
                <a:solidFill>
                  <a:schemeClr val="bg1"/>
                </a:solidFill>
              </a:rPr>
              <a:t>输入</a:t>
            </a:r>
            <a:r>
              <a:rPr lang="en-US" altLang="zh-CN" sz="1800" dirty="0">
                <a:solidFill>
                  <a:schemeClr val="bg1"/>
                </a:solidFill>
              </a:rPr>
              <a:t>)</a:t>
            </a:r>
          </a:p>
          <a:p>
            <a:r>
              <a:rPr lang="zh-CN" altLang="en-US" sz="1800" dirty="0">
                <a:solidFill>
                  <a:schemeClr val="bg1"/>
                </a:solidFill>
              </a:rPr>
              <a:t>水果分类</a:t>
            </a:r>
            <a:r>
              <a:rPr lang="en-US" altLang="zh-CN" sz="1800" dirty="0">
                <a:solidFill>
                  <a:schemeClr val="bg1"/>
                </a:solidFill>
              </a:rPr>
              <a:t>(</a:t>
            </a:r>
            <a:r>
              <a:rPr lang="zh-CN" altLang="en-US" sz="1800" dirty="0">
                <a:solidFill>
                  <a:schemeClr val="bg1"/>
                </a:solidFill>
              </a:rPr>
              <a:t>输出</a:t>
            </a:r>
            <a:r>
              <a:rPr lang="en-US" altLang="zh-CN" sz="1800" dirty="0">
                <a:solidFill>
                  <a:schemeClr val="bg1"/>
                </a:solidFill>
              </a:rPr>
              <a:t>)</a:t>
            </a:r>
          </a:p>
          <a:p>
            <a:r>
              <a:rPr lang="zh-CN" altLang="en-US" sz="1800" dirty="0">
                <a:solidFill>
                  <a:schemeClr val="bg1"/>
                </a:solidFill>
              </a:rPr>
              <a:t>规则</a:t>
            </a:r>
            <a:endParaRPr lang="en-US" altLang="zh-CN" sz="1800" dirty="0">
              <a:solidFill>
                <a:schemeClr val="bg1"/>
              </a:solidFill>
            </a:endParaRPr>
          </a:p>
          <a:p>
            <a:r>
              <a:rPr lang="zh-CN" altLang="en-US" sz="1800" dirty="0">
                <a:solidFill>
                  <a:schemeClr val="bg1"/>
                </a:solidFill>
              </a:rPr>
              <a:t>推理</a:t>
            </a:r>
            <a:r>
              <a:rPr lang="en-US" altLang="zh-CN" sz="1800" dirty="0">
                <a:solidFill>
                  <a:schemeClr val="bg1"/>
                </a:solidFill>
              </a:rPr>
              <a:t>: </a:t>
            </a:r>
          </a:p>
          <a:p>
            <a:pPr lvl="1"/>
            <a:r>
              <a:rPr lang="zh-CN" altLang="en-US" sz="1800" dirty="0">
                <a:solidFill>
                  <a:schemeClr val="bg1"/>
                </a:solidFill>
              </a:rPr>
              <a:t>得到全部模糊输出</a:t>
            </a:r>
            <a:endParaRPr lang="en-US" altLang="zh-CN" sz="1800" dirty="0">
              <a:solidFill>
                <a:schemeClr val="bg1"/>
              </a:solidFill>
            </a:endParaRPr>
          </a:p>
          <a:p>
            <a:r>
              <a:rPr lang="zh-CN" altLang="en-US" sz="1800" dirty="0">
                <a:solidFill>
                  <a:schemeClr val="bg1"/>
                </a:solidFill>
              </a:rPr>
              <a:t>去模糊</a:t>
            </a:r>
            <a:endParaRPr lang="en-US" altLang="zh-CN" sz="1800" dirty="0">
              <a:solidFill>
                <a:schemeClr val="bg1"/>
              </a:solidFill>
            </a:endParaRPr>
          </a:p>
        </p:txBody>
      </p:sp>
      <p:grpSp>
        <p:nvGrpSpPr>
          <p:cNvPr id="67" name="Group 35">
            <a:extLst>
              <a:ext uri="{FF2B5EF4-FFF2-40B4-BE49-F238E27FC236}">
                <a16:creationId xmlns:a16="http://schemas.microsoft.com/office/drawing/2014/main" id="{F91EAA54-AC0A-4AEF-ACE5-B1DD3DC817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08171" y="4821439"/>
            <a:ext cx="1128382" cy="847206"/>
            <a:chOff x="8183879" y="1000124"/>
            <a:chExt cx="1562267" cy="1172973"/>
          </a:xfrm>
        </p:grpSpPr>
        <p:sp>
          <p:nvSpPr>
            <p:cNvPr id="37" name="Freeform 5">
              <a:extLst>
                <a:ext uri="{FF2B5EF4-FFF2-40B4-BE49-F238E27FC236}">
                  <a16:creationId xmlns:a16="http://schemas.microsoft.com/office/drawing/2014/main" id="{57EE6F04-B543-44E1-BA29-3DD44C5AED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83879" y="1348782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5">
              <a:extLst>
                <a:ext uri="{FF2B5EF4-FFF2-40B4-BE49-F238E27FC236}">
                  <a16:creationId xmlns:a16="http://schemas.microsoft.com/office/drawing/2014/main" id="{D5559A4F-CFAC-4ECC-B04A-670D559B96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83979" y="1000124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12" name="图片 11">
            <a:extLst>
              <a:ext uri="{FF2B5EF4-FFF2-40B4-BE49-F238E27FC236}">
                <a16:creationId xmlns:a16="http://schemas.microsoft.com/office/drawing/2014/main" id="{60034405-7154-4F0D-9FAB-7D656B51C3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58151" y="3097926"/>
            <a:ext cx="7675697" cy="90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50445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88063DA2-1792-4682-A8C6-9233D1357D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23392"/>
            <a:ext cx="3363974" cy="1607060"/>
          </a:xfrm>
          <a:noFill/>
          <a:ln w="19050">
            <a:solidFill>
              <a:schemeClr val="tx1"/>
            </a:solidFill>
          </a:ln>
        </p:spPr>
        <p:txBody>
          <a:bodyPr wrap="square" anchor="ctr">
            <a:normAutofit/>
          </a:bodyPr>
          <a:lstStyle/>
          <a:p>
            <a:pPr algn="ctr"/>
            <a:r>
              <a:rPr lang="zh-CN" altLang="en-US" sz="2800"/>
              <a:t>模糊集合应用</a:t>
            </a:r>
            <a:r>
              <a:rPr lang="en-US" altLang="zh-CN" sz="2800"/>
              <a:t>-</a:t>
            </a:r>
            <a:r>
              <a:rPr lang="zh-CN" altLang="en-US" sz="2800"/>
              <a:t>灰度变换</a:t>
            </a:r>
            <a:endParaRPr lang="zh-CN" altLang="en-US" sz="28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FC7EDE8-82DD-4B0A-B474-231F44A79C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3"/>
            <a:ext cx="3363974" cy="3415623"/>
          </a:xfrm>
        </p:spPr>
        <p:txBody>
          <a:bodyPr>
            <a:normAutofit/>
          </a:bodyPr>
          <a:lstStyle/>
          <a:p>
            <a:r>
              <a:rPr lang="zh-CN" altLang="en-US" sz="2000" dirty="0"/>
              <a:t>规则说明</a:t>
            </a:r>
            <a:r>
              <a:rPr lang="zh-CN" altLang="en-US" sz="2400" dirty="0"/>
              <a:t>对比度增强的过程</a:t>
            </a:r>
            <a:endParaRPr lang="en-US" altLang="zh-CN" sz="2400" dirty="0"/>
          </a:p>
          <a:p>
            <a:r>
              <a:rPr lang="zh-CN" altLang="en-US" sz="2400" dirty="0"/>
              <a:t>用隶属度函数表示表示暗</a:t>
            </a:r>
            <a:r>
              <a:rPr lang="en-US" altLang="zh-CN" sz="2400" dirty="0"/>
              <a:t>, </a:t>
            </a:r>
            <a:r>
              <a:rPr lang="zh-CN" altLang="en-US" sz="2400" dirty="0"/>
              <a:t>灰</a:t>
            </a:r>
            <a:r>
              <a:rPr lang="en-US" altLang="zh-CN" sz="2400" dirty="0"/>
              <a:t>, </a:t>
            </a:r>
            <a:r>
              <a:rPr lang="zh-CN" altLang="en-US" sz="2400" dirty="0"/>
              <a:t>亮</a:t>
            </a:r>
            <a:endParaRPr lang="en-US" altLang="zh-CN" sz="2400" dirty="0"/>
          </a:p>
          <a:p>
            <a:pPr lvl="1"/>
            <a:r>
              <a:rPr lang="en-US" altLang="zh-CN" sz="1800" dirty="0"/>
              <a:t>“</a:t>
            </a:r>
            <a:r>
              <a:rPr lang="zh-CN" altLang="en-US" sz="1800" dirty="0"/>
              <a:t>较暗</a:t>
            </a:r>
            <a:r>
              <a:rPr lang="en-US" altLang="zh-CN" sz="1800" dirty="0"/>
              <a:t>”: </a:t>
            </a:r>
            <a:r>
              <a:rPr lang="zh-CN" altLang="en-US" sz="1800" dirty="0"/>
              <a:t>暗灰度值的程度</a:t>
            </a:r>
            <a:endParaRPr lang="en-US" altLang="zh-CN" sz="1800" dirty="0"/>
          </a:p>
          <a:p>
            <a:pPr lvl="1"/>
            <a:r>
              <a:rPr lang="en-US" altLang="zh-CN" sz="1800" dirty="0"/>
              <a:t>“</a:t>
            </a:r>
            <a:r>
              <a:rPr lang="zh-CN" altLang="en-US" sz="1800" dirty="0"/>
              <a:t>较亮</a:t>
            </a:r>
            <a:r>
              <a:rPr lang="en-US" altLang="zh-CN" sz="1800" dirty="0"/>
              <a:t>”: </a:t>
            </a:r>
            <a:r>
              <a:rPr lang="zh-CN" altLang="en-US" sz="1800" dirty="0"/>
              <a:t>亮色调的程度</a:t>
            </a:r>
            <a:endParaRPr lang="en-US" altLang="zh-CN" sz="1800" dirty="0"/>
          </a:p>
          <a:p>
            <a:pPr lvl="1"/>
            <a:r>
              <a:rPr lang="en-US" altLang="zh-CN" sz="1800" dirty="0"/>
              <a:t>“</a:t>
            </a:r>
            <a:r>
              <a:rPr lang="zh-CN" altLang="en-US" sz="1800" dirty="0"/>
              <a:t>灰的</a:t>
            </a:r>
            <a:r>
              <a:rPr lang="en-US" altLang="zh-CN" sz="1800" dirty="0"/>
              <a:t>”: </a:t>
            </a:r>
            <a:r>
              <a:rPr lang="zh-CN" altLang="en-US" sz="1800" dirty="0"/>
              <a:t>中间灰度级中灰度的程度</a:t>
            </a:r>
            <a:endParaRPr lang="en-US" altLang="zh-CN" sz="1800" dirty="0"/>
          </a:p>
          <a:p>
            <a:pPr marL="457200" indent="-457200">
              <a:buFont typeface="+mj-lt"/>
              <a:buAutoNum type="arabicPeriod"/>
            </a:pPr>
            <a:endParaRPr lang="en-US" altLang="zh-CN" sz="20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F3424C3-24B2-4401-B76E-59E4535BA6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7686" y="434933"/>
            <a:ext cx="4429125" cy="1200150"/>
          </a:xfrm>
          <a:prstGeom prst="rect">
            <a:avLst/>
          </a:prstGeom>
        </p:spPr>
      </p:pic>
      <p:pic>
        <p:nvPicPr>
          <p:cNvPr id="7" name="图片 6" descr="图片包含 文字, 地图&#10;&#10;已生成高可信度的说明">
            <a:extLst>
              <a:ext uri="{FF2B5EF4-FFF2-40B4-BE49-F238E27FC236}">
                <a16:creationId xmlns:a16="http://schemas.microsoft.com/office/drawing/2014/main" id="{554CE019-BF21-4FB6-8971-64C7B21742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0910" y="2011816"/>
            <a:ext cx="7524750" cy="332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7304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88063DA2-1792-4682-A8C6-9233D1357D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23392"/>
            <a:ext cx="3363974" cy="1607060"/>
          </a:xfrm>
          <a:noFill/>
          <a:ln w="19050">
            <a:solidFill>
              <a:schemeClr val="tx1"/>
            </a:solidFill>
          </a:ln>
        </p:spPr>
        <p:txBody>
          <a:bodyPr wrap="square" anchor="ctr">
            <a:normAutofit/>
          </a:bodyPr>
          <a:lstStyle/>
          <a:p>
            <a:pPr algn="ctr"/>
            <a:r>
              <a:rPr lang="zh-CN" altLang="en-US" sz="2800"/>
              <a:t>模糊集合应用</a:t>
            </a:r>
            <a:r>
              <a:rPr lang="en-US" altLang="zh-CN" sz="2800"/>
              <a:t>-</a:t>
            </a:r>
            <a:r>
              <a:rPr lang="zh-CN" altLang="en-US" sz="2800"/>
              <a:t>灰度变换</a:t>
            </a:r>
            <a:endParaRPr lang="zh-CN" altLang="en-US" sz="28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FC7EDE8-82DD-4B0A-B474-231F44A79C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3"/>
            <a:ext cx="3363974" cy="3975028"/>
          </a:xfrm>
        </p:spPr>
        <p:txBody>
          <a:bodyPr>
            <a:normAutofit/>
          </a:bodyPr>
          <a:lstStyle/>
          <a:p>
            <a:r>
              <a:rPr lang="zh-CN" altLang="en-US" sz="2000" dirty="0"/>
              <a:t>规则</a:t>
            </a:r>
            <a:r>
              <a:rPr lang="zh-CN" altLang="en-US" sz="2400" dirty="0"/>
              <a:t>说明对比度增强的过程</a:t>
            </a:r>
            <a:endParaRPr lang="en-US" altLang="zh-CN" sz="2400" dirty="0"/>
          </a:p>
          <a:p>
            <a:r>
              <a:rPr lang="zh-CN" altLang="en-US" sz="2400" dirty="0"/>
              <a:t>用隶属度函数表示表示暗</a:t>
            </a:r>
            <a:r>
              <a:rPr lang="en-US" altLang="zh-CN" sz="2400" dirty="0"/>
              <a:t>, </a:t>
            </a:r>
            <a:r>
              <a:rPr lang="zh-CN" altLang="en-US" sz="2400" dirty="0"/>
              <a:t>灰</a:t>
            </a:r>
            <a:r>
              <a:rPr lang="en-US" altLang="zh-CN" sz="2400" dirty="0"/>
              <a:t>, </a:t>
            </a:r>
            <a:r>
              <a:rPr lang="zh-CN" altLang="en-US" sz="2400" dirty="0"/>
              <a:t>亮</a:t>
            </a:r>
            <a:endParaRPr lang="en-US" altLang="zh-CN" sz="2400" dirty="0"/>
          </a:p>
          <a:p>
            <a:pPr lvl="1"/>
            <a:r>
              <a:rPr lang="en-US" altLang="zh-CN" sz="2000" dirty="0"/>
              <a:t>“</a:t>
            </a:r>
            <a:r>
              <a:rPr lang="zh-CN" altLang="en-US" sz="2000" dirty="0"/>
              <a:t>较暗</a:t>
            </a:r>
            <a:r>
              <a:rPr lang="en-US" altLang="zh-CN" sz="2000" dirty="0"/>
              <a:t>”: </a:t>
            </a:r>
            <a:r>
              <a:rPr lang="zh-CN" altLang="en-US" sz="2000" dirty="0"/>
              <a:t>暗灰度值的程度</a:t>
            </a:r>
            <a:endParaRPr lang="en-US" altLang="zh-CN" sz="2000" dirty="0"/>
          </a:p>
          <a:p>
            <a:pPr lvl="1"/>
            <a:r>
              <a:rPr lang="en-US" altLang="zh-CN" sz="2000" dirty="0"/>
              <a:t>“</a:t>
            </a:r>
            <a:r>
              <a:rPr lang="zh-CN" altLang="en-US" sz="2000" dirty="0"/>
              <a:t>较亮</a:t>
            </a:r>
            <a:r>
              <a:rPr lang="en-US" altLang="zh-CN" sz="2000" dirty="0"/>
              <a:t>”: </a:t>
            </a:r>
            <a:r>
              <a:rPr lang="zh-CN" altLang="en-US" sz="2000" dirty="0"/>
              <a:t>亮色调的程度</a:t>
            </a:r>
            <a:endParaRPr lang="en-US" altLang="zh-CN" sz="2000" dirty="0"/>
          </a:p>
          <a:p>
            <a:pPr lvl="1"/>
            <a:r>
              <a:rPr lang="en-US" altLang="zh-CN" sz="2000" dirty="0"/>
              <a:t>“</a:t>
            </a:r>
            <a:r>
              <a:rPr lang="zh-CN" altLang="en-US" sz="2000" dirty="0"/>
              <a:t>灰的</a:t>
            </a:r>
            <a:r>
              <a:rPr lang="en-US" altLang="zh-CN" sz="2000" dirty="0"/>
              <a:t>”: </a:t>
            </a:r>
            <a:r>
              <a:rPr lang="zh-CN" altLang="en-US" sz="2000" dirty="0"/>
              <a:t>中间灰度级中灰度的程度</a:t>
            </a:r>
            <a:endParaRPr lang="en-US" altLang="zh-CN" sz="20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F3424C3-24B2-4401-B76E-59E4535BA6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3143" y="623392"/>
            <a:ext cx="4429125" cy="120015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04731A9-833F-4122-9A7E-C6A94626602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518" t="13289"/>
          <a:stretch/>
        </p:blipFill>
        <p:spPr>
          <a:xfrm>
            <a:off x="4833514" y="2135045"/>
            <a:ext cx="7175726" cy="71029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43FFC9E-8438-40F1-98BF-1F51BC5A81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1219" y="4073189"/>
            <a:ext cx="6290126" cy="1506680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F53DC7F3-067C-4780-8EF8-A59FE8A224DD}"/>
              </a:ext>
            </a:extLst>
          </p:cNvPr>
          <p:cNvSpPr/>
          <p:nvPr/>
        </p:nvSpPr>
        <p:spPr>
          <a:xfrm>
            <a:off x="4833514" y="2984352"/>
            <a:ext cx="6357831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(3.8-22) vs (3.8-18):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1"/>
                </a:solidFill>
              </a:rPr>
              <a:t>(3.8-22)</a:t>
            </a:r>
            <a:r>
              <a:rPr lang="zh-CN" altLang="en-US" dirty="0">
                <a:solidFill>
                  <a:schemeClr val="bg1"/>
                </a:solidFill>
              </a:rPr>
              <a:t>遵循</a:t>
            </a:r>
            <a:r>
              <a:rPr lang="en-US" altLang="zh-CN" dirty="0">
                <a:solidFill>
                  <a:schemeClr val="bg1"/>
                </a:solidFill>
              </a:rPr>
              <a:t>(3.8-18)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1"/>
                </a:solidFill>
              </a:rPr>
              <a:t>输出隶属度函数是被模糊值修改过的常数</a:t>
            </a:r>
            <a:r>
              <a:rPr lang="en-US" altLang="zh-CN" dirty="0">
                <a:solidFill>
                  <a:schemeClr val="bg1"/>
                </a:solidFill>
              </a:rPr>
              <a:t>, </a:t>
            </a:r>
            <a:r>
              <a:rPr lang="zh-CN" altLang="en-US" dirty="0">
                <a:solidFill>
                  <a:schemeClr val="bg1"/>
                </a:solidFill>
              </a:rPr>
              <a:t>所以比式更简单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DA8875DE-DEF9-456D-8E9E-038665CCFF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33514" y="5862544"/>
            <a:ext cx="2863274" cy="372064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6FD36EBD-8F0E-49BE-8128-719479C79F8B}"/>
              </a:ext>
            </a:extLst>
          </p:cNvPr>
          <p:cNvSpPr/>
          <p:nvPr/>
        </p:nvSpPr>
        <p:spPr>
          <a:xfrm>
            <a:off x="4833514" y="6234608"/>
            <a:ext cx="48029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1"/>
                </a:solidFill>
              </a:rPr>
              <a:t>Q</a:t>
            </a:r>
            <a:r>
              <a:rPr lang="zh-CN" altLang="en-US" dirty="0">
                <a:solidFill>
                  <a:schemeClr val="bg1"/>
                </a:solidFill>
              </a:rPr>
              <a:t>是一个特殊规则和特定输入的有关的输出</a:t>
            </a:r>
            <a:endParaRPr lang="en-US" altLang="zh-C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42973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88063DA2-1792-4682-A8C6-9233D1357D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23392"/>
            <a:ext cx="3363974" cy="1607060"/>
          </a:xfrm>
          <a:noFill/>
          <a:ln w="19050">
            <a:solidFill>
              <a:schemeClr val="tx1"/>
            </a:solidFill>
          </a:ln>
        </p:spPr>
        <p:txBody>
          <a:bodyPr wrap="square" anchor="ctr">
            <a:normAutofit/>
          </a:bodyPr>
          <a:lstStyle/>
          <a:p>
            <a:pPr algn="ctr"/>
            <a:r>
              <a:rPr lang="zh-CN" altLang="en-US" sz="2800" dirty="0"/>
              <a:t>模糊集合应用</a:t>
            </a:r>
            <a:r>
              <a:rPr lang="en-US" altLang="zh-CN" sz="2800" dirty="0"/>
              <a:t>-</a:t>
            </a:r>
            <a:r>
              <a:rPr lang="zh-CN" altLang="en-US" sz="2800" dirty="0"/>
              <a:t>灰度变换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FC7EDE8-82DD-4B0A-B474-231F44A79C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3"/>
            <a:ext cx="3363974" cy="3415623"/>
          </a:xfrm>
        </p:spPr>
        <p:txBody>
          <a:bodyPr>
            <a:normAutofit/>
          </a:bodyPr>
          <a:lstStyle/>
          <a:p>
            <a:r>
              <a:rPr lang="zh-CN" altLang="en-US" sz="2000" dirty="0"/>
              <a:t>说明</a:t>
            </a:r>
            <a:endParaRPr lang="en-US" altLang="zh-CN" sz="2000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sz="2000" dirty="0"/>
              <a:t>计算量大</a:t>
            </a:r>
            <a:r>
              <a:rPr lang="en-US" altLang="zh-CN" sz="2000" dirty="0"/>
              <a:t>: </a:t>
            </a:r>
            <a:r>
              <a:rPr lang="zh-CN" altLang="en-US" sz="2000" dirty="0"/>
              <a:t>模糊处理</a:t>
            </a:r>
            <a:r>
              <a:rPr lang="en-US" altLang="zh-CN" sz="2000" dirty="0"/>
              <a:t>/</a:t>
            </a:r>
            <a:r>
              <a:rPr lang="zh-CN" altLang="en-US" sz="2000" dirty="0"/>
              <a:t>前提</a:t>
            </a:r>
            <a:r>
              <a:rPr lang="en-US" altLang="zh-CN" sz="2000" dirty="0"/>
              <a:t>/</a:t>
            </a:r>
            <a:r>
              <a:rPr lang="zh-CN" altLang="en-US" sz="2000" dirty="0"/>
              <a:t>推断</a:t>
            </a:r>
            <a:r>
              <a:rPr lang="en-US" altLang="zh-CN" sz="2000" dirty="0"/>
              <a:t>/</a:t>
            </a:r>
            <a:r>
              <a:rPr lang="zh-CN" altLang="en-US" sz="2000" dirty="0"/>
              <a:t>聚集</a:t>
            </a:r>
            <a:r>
              <a:rPr lang="en-US" altLang="zh-CN" sz="2000" dirty="0"/>
              <a:t>/</a:t>
            </a:r>
            <a:r>
              <a:rPr lang="zh-CN" altLang="en-US" sz="2000" dirty="0"/>
              <a:t>去模糊都需要应用到每个像素</a:t>
            </a:r>
            <a:r>
              <a:rPr lang="en-US" altLang="zh-CN" sz="2000" dirty="0"/>
              <a:t>;</a:t>
            </a:r>
          </a:p>
          <a:p>
            <a:pPr marL="457200" indent="-457200">
              <a:buFont typeface="+mj-lt"/>
              <a:buAutoNum type="arabicPeriod"/>
            </a:pPr>
            <a:endParaRPr lang="en-US" altLang="zh-CN" sz="2400" dirty="0"/>
          </a:p>
          <a:p>
            <a:pPr marL="457200" indent="-457200">
              <a:buFont typeface="+mj-lt"/>
              <a:buAutoNum type="arabicPeriod"/>
            </a:pPr>
            <a:endParaRPr lang="en-US" altLang="zh-CN" sz="2000" dirty="0"/>
          </a:p>
          <a:p>
            <a:pPr marL="457200" indent="-457200">
              <a:buFont typeface="+mj-lt"/>
              <a:buAutoNum type="arabicPeriod"/>
            </a:pPr>
            <a:endParaRPr lang="en-US" altLang="zh-CN" sz="2000" dirty="0"/>
          </a:p>
        </p:txBody>
      </p:sp>
      <p:pic>
        <p:nvPicPr>
          <p:cNvPr id="4" name="图片 3" descr="图片包含 文字, 地图&#10;&#10;已生成极高可信度的说明">
            <a:extLst>
              <a:ext uri="{FF2B5EF4-FFF2-40B4-BE49-F238E27FC236}">
                <a16:creationId xmlns:a16="http://schemas.microsoft.com/office/drawing/2014/main" id="{E8C6BA24-4607-478D-ADE5-97D0CBDA84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7763" y="645109"/>
            <a:ext cx="6250769" cy="540691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7D56287-E472-4832-ACF4-85053C3C8F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7763" y="6052023"/>
            <a:ext cx="6501504" cy="723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7103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8" name="Rectangle 77">
            <a:extLst>
              <a:ext uri="{FF2B5EF4-FFF2-40B4-BE49-F238E27FC236}">
                <a16:creationId xmlns:a16="http://schemas.microsoft.com/office/drawing/2014/main" id="{6EFFF4A2-EB01-4738-9824-8D9A72A51B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图片 5" descr="图片包含 照片, 文字, 人员, 户外&#10;&#10;已生成极高可信度的说明">
            <a:extLst>
              <a:ext uri="{FF2B5EF4-FFF2-40B4-BE49-F238E27FC236}">
                <a16:creationId xmlns:a16="http://schemas.microsoft.com/office/drawing/2014/main" id="{51E6BF4B-B1D0-4C19-8D24-AAA9CFC947D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867" r="13214" b="13420"/>
          <a:stretch/>
        </p:blipFill>
        <p:spPr>
          <a:xfrm>
            <a:off x="1474509" y="202590"/>
            <a:ext cx="9236477" cy="3280212"/>
          </a:xfrm>
          <a:prstGeom prst="rect">
            <a:avLst/>
          </a:prstGeom>
        </p:spPr>
      </p:pic>
      <p:sp>
        <p:nvSpPr>
          <p:cNvPr id="80" name="Rectangle 79">
            <a:extLst>
              <a:ext uri="{FF2B5EF4-FFF2-40B4-BE49-F238E27FC236}">
                <a16:creationId xmlns:a16="http://schemas.microsoft.com/office/drawing/2014/main" id="{23D97D8B-CFC5-431A-AA32-93C4522A6E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4233674"/>
            <a:ext cx="12192000" cy="262432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88063DA2-1792-4682-A8C6-9233D1357D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9264" y="4535424"/>
            <a:ext cx="3685032" cy="1586162"/>
          </a:xfrm>
        </p:spPr>
        <p:txBody>
          <a:bodyPr anchor="t">
            <a:normAutofit/>
          </a:bodyPr>
          <a:lstStyle/>
          <a:p>
            <a:r>
              <a:rPr lang="zh-CN" altLang="en-US" sz="3400">
                <a:solidFill>
                  <a:schemeClr val="bg1"/>
                </a:solidFill>
              </a:rPr>
              <a:t>模糊集合应用</a:t>
            </a:r>
            <a:r>
              <a:rPr lang="en-US" altLang="zh-CN" sz="3400">
                <a:solidFill>
                  <a:schemeClr val="bg1"/>
                </a:solidFill>
              </a:rPr>
              <a:t>-</a:t>
            </a:r>
            <a:r>
              <a:rPr lang="zh-CN" altLang="en-US" sz="3400">
                <a:solidFill>
                  <a:schemeClr val="bg1"/>
                </a:solidFill>
              </a:rPr>
              <a:t>灰度变换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FC7EDE8-82DD-4B0A-B474-231F44A79C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74920" y="4535423"/>
            <a:ext cx="4930626" cy="1586163"/>
          </a:xfrm>
        </p:spPr>
        <p:txBody>
          <a:bodyPr>
            <a:normAutofit/>
          </a:bodyPr>
          <a:lstStyle/>
          <a:p>
            <a:r>
              <a:rPr lang="zh-CN" altLang="en-US" sz="2000" dirty="0">
                <a:solidFill>
                  <a:schemeClr val="bg1"/>
                </a:solidFill>
              </a:rPr>
              <a:t>说明</a:t>
            </a:r>
            <a:endParaRPr lang="en-US" altLang="zh-CN" sz="2000" dirty="0">
              <a:solidFill>
                <a:schemeClr val="bg1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en-US" altLang="zh-CN" sz="2000" dirty="0">
              <a:solidFill>
                <a:schemeClr val="bg1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en-US" altLang="zh-CN" sz="2000" dirty="0">
              <a:solidFill>
                <a:schemeClr val="bg1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en-US" altLang="zh-CN" sz="2000" dirty="0">
              <a:solidFill>
                <a:schemeClr val="bg1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en-US" altLang="zh-CN" sz="2000" dirty="0">
              <a:solidFill>
                <a:schemeClr val="bg1"/>
              </a:solidFill>
            </a:endParaRPr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F91EAA54-AC0A-4AEF-ACE5-B1DD3DC817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08171" y="4821439"/>
            <a:ext cx="1128382" cy="847206"/>
            <a:chOff x="8183879" y="1000124"/>
            <a:chExt cx="1562267" cy="1172973"/>
          </a:xfrm>
        </p:grpSpPr>
        <p:sp>
          <p:nvSpPr>
            <p:cNvPr id="83" name="Freeform 5">
              <a:extLst>
                <a:ext uri="{FF2B5EF4-FFF2-40B4-BE49-F238E27FC236}">
                  <a16:creationId xmlns:a16="http://schemas.microsoft.com/office/drawing/2014/main" id="{57EE6F04-B543-44E1-BA29-3DD44C5AED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83879" y="1348782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5">
              <a:extLst>
                <a:ext uri="{FF2B5EF4-FFF2-40B4-BE49-F238E27FC236}">
                  <a16:creationId xmlns:a16="http://schemas.microsoft.com/office/drawing/2014/main" id="{D5559A4F-CFAC-4ECC-B04A-670D559B96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83979" y="1000124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7" name="图片 6">
            <a:extLst>
              <a:ext uri="{FF2B5EF4-FFF2-40B4-BE49-F238E27FC236}">
                <a16:creationId xmlns:a16="http://schemas.microsoft.com/office/drawing/2014/main" id="{3556E847-AA89-4EB3-8973-1BADF56B33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548234"/>
            <a:ext cx="12192000" cy="545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9489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8" name="Rectangle 77">
            <a:extLst>
              <a:ext uri="{FF2B5EF4-FFF2-40B4-BE49-F238E27FC236}">
                <a16:creationId xmlns:a16="http://schemas.microsoft.com/office/drawing/2014/main" id="{6EFFF4A2-EB01-4738-9824-8D9A72A51B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图片 5" descr="图片包含 照片, 文字, 人员, 户外&#10;&#10;已生成极高可信度的说明">
            <a:extLst>
              <a:ext uri="{FF2B5EF4-FFF2-40B4-BE49-F238E27FC236}">
                <a16:creationId xmlns:a16="http://schemas.microsoft.com/office/drawing/2014/main" id="{51E6BF4B-B1D0-4C19-8D24-AAA9CFC947D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867" r="42961" b="13420"/>
          <a:stretch/>
        </p:blipFill>
        <p:spPr>
          <a:xfrm>
            <a:off x="180391" y="157443"/>
            <a:ext cx="5416148" cy="3280212"/>
          </a:xfrm>
          <a:prstGeom prst="rect">
            <a:avLst/>
          </a:prstGeom>
        </p:spPr>
      </p:pic>
      <p:sp>
        <p:nvSpPr>
          <p:cNvPr id="80" name="Rectangle 79">
            <a:extLst>
              <a:ext uri="{FF2B5EF4-FFF2-40B4-BE49-F238E27FC236}">
                <a16:creationId xmlns:a16="http://schemas.microsoft.com/office/drawing/2014/main" id="{23D97D8B-CFC5-431A-AA32-93C4522A6E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4233674"/>
            <a:ext cx="12192000" cy="262432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88063DA2-1792-4682-A8C6-9233D1357D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9264" y="4535424"/>
            <a:ext cx="3685032" cy="1586162"/>
          </a:xfrm>
        </p:spPr>
        <p:txBody>
          <a:bodyPr anchor="t">
            <a:normAutofit/>
          </a:bodyPr>
          <a:lstStyle/>
          <a:p>
            <a:r>
              <a:rPr lang="zh-CN" altLang="en-US" sz="3400">
                <a:solidFill>
                  <a:schemeClr val="bg1"/>
                </a:solidFill>
              </a:rPr>
              <a:t>模糊集合应用</a:t>
            </a:r>
            <a:r>
              <a:rPr lang="en-US" altLang="zh-CN" sz="3400">
                <a:solidFill>
                  <a:schemeClr val="bg1"/>
                </a:solidFill>
              </a:rPr>
              <a:t>-</a:t>
            </a:r>
            <a:r>
              <a:rPr lang="zh-CN" altLang="en-US" sz="3400">
                <a:solidFill>
                  <a:schemeClr val="bg1"/>
                </a:solidFill>
              </a:rPr>
              <a:t>灰度变换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FC7EDE8-82DD-4B0A-B474-231F44A79C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74920" y="4535423"/>
            <a:ext cx="4930626" cy="1586163"/>
          </a:xfrm>
        </p:spPr>
        <p:txBody>
          <a:bodyPr>
            <a:normAutofit/>
          </a:bodyPr>
          <a:lstStyle/>
          <a:p>
            <a:r>
              <a:rPr lang="zh-CN" altLang="en-US" sz="2000" dirty="0">
                <a:solidFill>
                  <a:schemeClr val="bg1"/>
                </a:solidFill>
              </a:rPr>
              <a:t>说明</a:t>
            </a:r>
            <a:endParaRPr lang="en-US" altLang="zh-CN" sz="20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zh-CN" sz="2000" dirty="0">
                <a:solidFill>
                  <a:schemeClr val="bg1"/>
                </a:solidFill>
              </a:rPr>
              <a:t>2. </a:t>
            </a:r>
            <a:r>
              <a:rPr lang="zh-CN" altLang="en-US" sz="2000" dirty="0">
                <a:solidFill>
                  <a:schemeClr val="bg1"/>
                </a:solidFill>
              </a:rPr>
              <a:t>直方图均衡</a:t>
            </a:r>
            <a:r>
              <a:rPr lang="en-US" altLang="zh-CN" sz="2000" dirty="0">
                <a:solidFill>
                  <a:schemeClr val="bg1"/>
                </a:solidFill>
              </a:rPr>
              <a:t>: </a:t>
            </a:r>
            <a:r>
              <a:rPr lang="zh-CN" altLang="en-US" sz="2000" dirty="0">
                <a:solidFill>
                  <a:schemeClr val="bg1"/>
                </a:solidFill>
              </a:rPr>
              <a:t>扩展灰度级增加了对比度</a:t>
            </a:r>
            <a:r>
              <a:rPr lang="en-US" altLang="zh-CN" sz="2000" dirty="0">
                <a:solidFill>
                  <a:schemeClr val="bg1"/>
                </a:solidFill>
              </a:rPr>
              <a:t>, </a:t>
            </a:r>
            <a:r>
              <a:rPr lang="zh-CN" altLang="en-US" sz="2000" dirty="0">
                <a:solidFill>
                  <a:schemeClr val="bg1"/>
                </a:solidFill>
              </a:rPr>
              <a:t>但在高端和低端引入了使图像</a:t>
            </a:r>
            <a:r>
              <a:rPr lang="en-US" altLang="zh-CN" sz="2000" dirty="0">
                <a:solidFill>
                  <a:schemeClr val="bg1"/>
                </a:solidFill>
              </a:rPr>
              <a:t>”</a:t>
            </a:r>
            <a:r>
              <a:rPr lang="zh-CN" altLang="en-US" sz="2000" dirty="0">
                <a:solidFill>
                  <a:schemeClr val="bg1"/>
                </a:solidFill>
              </a:rPr>
              <a:t>过度感光</a:t>
            </a:r>
            <a:r>
              <a:rPr lang="en-US" altLang="zh-CN" sz="2000" dirty="0">
                <a:solidFill>
                  <a:schemeClr val="bg1"/>
                </a:solidFill>
              </a:rPr>
              <a:t>”</a:t>
            </a:r>
            <a:r>
              <a:rPr lang="zh-CN" altLang="en-US" sz="2000" dirty="0">
                <a:solidFill>
                  <a:schemeClr val="bg1"/>
                </a:solidFill>
              </a:rPr>
              <a:t>的外观</a:t>
            </a:r>
            <a:r>
              <a:rPr lang="en-US" altLang="zh-CN" sz="2000" dirty="0">
                <a:solidFill>
                  <a:schemeClr val="bg1"/>
                </a:solidFill>
              </a:rPr>
              <a:t>: </a:t>
            </a:r>
            <a:r>
              <a:rPr lang="zh-CN" altLang="en-US" sz="2000" dirty="0">
                <a:solidFill>
                  <a:schemeClr val="bg1"/>
                </a:solidFill>
              </a:rPr>
              <a:t>头发和前额的细节丢失</a:t>
            </a:r>
            <a:endParaRPr lang="en-US" altLang="zh-CN" sz="2000" dirty="0">
              <a:solidFill>
                <a:schemeClr val="bg1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en-US" altLang="zh-CN" sz="2000" dirty="0">
              <a:solidFill>
                <a:schemeClr val="bg1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en-US" altLang="zh-CN" sz="2000" dirty="0">
              <a:solidFill>
                <a:schemeClr val="bg1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en-US" altLang="zh-CN" sz="2000" dirty="0">
              <a:solidFill>
                <a:schemeClr val="bg1"/>
              </a:solidFill>
            </a:endParaRPr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F91EAA54-AC0A-4AEF-ACE5-B1DD3DC817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08171" y="4821439"/>
            <a:ext cx="1128382" cy="847206"/>
            <a:chOff x="8183879" y="1000124"/>
            <a:chExt cx="1562267" cy="1172973"/>
          </a:xfrm>
        </p:grpSpPr>
        <p:sp>
          <p:nvSpPr>
            <p:cNvPr id="83" name="Freeform 5">
              <a:extLst>
                <a:ext uri="{FF2B5EF4-FFF2-40B4-BE49-F238E27FC236}">
                  <a16:creationId xmlns:a16="http://schemas.microsoft.com/office/drawing/2014/main" id="{57EE6F04-B543-44E1-BA29-3DD44C5AED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83879" y="1348782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5">
              <a:extLst>
                <a:ext uri="{FF2B5EF4-FFF2-40B4-BE49-F238E27FC236}">
                  <a16:creationId xmlns:a16="http://schemas.microsoft.com/office/drawing/2014/main" id="{D5559A4F-CFAC-4ECC-B04A-670D559B96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83979" y="1000124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7" name="图片 6">
            <a:extLst>
              <a:ext uri="{FF2B5EF4-FFF2-40B4-BE49-F238E27FC236}">
                <a16:creationId xmlns:a16="http://schemas.microsoft.com/office/drawing/2014/main" id="{3556E847-AA89-4EB3-8973-1BADF56B333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" r="47634" b="-906"/>
          <a:stretch/>
        </p:blipFill>
        <p:spPr>
          <a:xfrm>
            <a:off x="0" y="3548234"/>
            <a:ext cx="6384471" cy="550237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FEB14CD7-7C23-4E35-8304-94A4A30C20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6930" y="655261"/>
            <a:ext cx="6234679" cy="223771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B31F39D-272E-4538-AE75-3A7E3FF414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73673" y="3717222"/>
            <a:ext cx="4429125" cy="33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83256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8" name="Rectangle 77">
            <a:extLst>
              <a:ext uri="{FF2B5EF4-FFF2-40B4-BE49-F238E27FC236}">
                <a16:creationId xmlns:a16="http://schemas.microsoft.com/office/drawing/2014/main" id="{6EFFF4A2-EB01-4738-9824-8D9A72A51B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图片 5" descr="图片包含 照片, 文字, 人员, 户外&#10;&#10;已生成极高可信度的说明">
            <a:extLst>
              <a:ext uri="{FF2B5EF4-FFF2-40B4-BE49-F238E27FC236}">
                <a16:creationId xmlns:a16="http://schemas.microsoft.com/office/drawing/2014/main" id="{51E6BF4B-B1D0-4C19-8D24-AAA9CFC947D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867" r="63780" b="13420"/>
          <a:stretch/>
        </p:blipFill>
        <p:spPr>
          <a:xfrm>
            <a:off x="180391" y="157443"/>
            <a:ext cx="2742423" cy="3280212"/>
          </a:xfrm>
          <a:prstGeom prst="rect">
            <a:avLst/>
          </a:prstGeom>
        </p:spPr>
      </p:pic>
      <p:sp>
        <p:nvSpPr>
          <p:cNvPr id="80" name="Rectangle 79">
            <a:extLst>
              <a:ext uri="{FF2B5EF4-FFF2-40B4-BE49-F238E27FC236}">
                <a16:creationId xmlns:a16="http://schemas.microsoft.com/office/drawing/2014/main" id="{23D97D8B-CFC5-431A-AA32-93C4522A6E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4233674"/>
            <a:ext cx="12192000" cy="262432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88063DA2-1792-4682-A8C6-9233D1357D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9264" y="4535424"/>
            <a:ext cx="3685032" cy="1586162"/>
          </a:xfrm>
        </p:spPr>
        <p:txBody>
          <a:bodyPr anchor="t">
            <a:normAutofit/>
          </a:bodyPr>
          <a:lstStyle/>
          <a:p>
            <a:r>
              <a:rPr lang="zh-CN" altLang="en-US" sz="3400" dirty="0">
                <a:solidFill>
                  <a:schemeClr val="bg1"/>
                </a:solidFill>
              </a:rPr>
              <a:t>模糊集合应用</a:t>
            </a:r>
            <a:r>
              <a:rPr lang="en-US" altLang="zh-CN" sz="3400" dirty="0">
                <a:solidFill>
                  <a:schemeClr val="bg1"/>
                </a:solidFill>
              </a:rPr>
              <a:t>-</a:t>
            </a:r>
            <a:r>
              <a:rPr lang="zh-CN" altLang="en-US" sz="3400" dirty="0">
                <a:solidFill>
                  <a:schemeClr val="bg1"/>
                </a:solidFill>
              </a:rPr>
              <a:t>灰度变换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FC7EDE8-82DD-4B0A-B474-231F44A79C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74920" y="4535423"/>
            <a:ext cx="4930626" cy="1586163"/>
          </a:xfrm>
        </p:spPr>
        <p:txBody>
          <a:bodyPr>
            <a:normAutofit lnSpcReduction="10000"/>
          </a:bodyPr>
          <a:lstStyle/>
          <a:p>
            <a:r>
              <a:rPr lang="zh-CN" altLang="en-US" sz="2000" dirty="0">
                <a:solidFill>
                  <a:schemeClr val="bg1"/>
                </a:solidFill>
              </a:rPr>
              <a:t>说明</a:t>
            </a:r>
            <a:endParaRPr lang="en-US" altLang="zh-CN" sz="20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zh-CN" sz="2000" dirty="0">
                <a:solidFill>
                  <a:schemeClr val="bg1"/>
                </a:solidFill>
              </a:rPr>
              <a:t>3. </a:t>
            </a:r>
            <a:r>
              <a:rPr lang="zh-CN" altLang="en-US" sz="2000" dirty="0">
                <a:solidFill>
                  <a:schemeClr val="bg1"/>
                </a:solidFill>
              </a:rPr>
              <a:t>基于规则的模糊集合的对比度增强</a:t>
            </a:r>
            <a:r>
              <a:rPr lang="en-US" altLang="zh-CN" sz="2000" dirty="0">
                <a:solidFill>
                  <a:schemeClr val="bg1"/>
                </a:solidFill>
              </a:rPr>
              <a:t>: </a:t>
            </a:r>
            <a:r>
              <a:rPr lang="zh-CN" altLang="en-US" sz="2000" dirty="0">
                <a:solidFill>
                  <a:schemeClr val="bg1"/>
                </a:solidFill>
              </a:rPr>
              <a:t>保留了原图像直方图的基本特征</a:t>
            </a:r>
            <a:r>
              <a:rPr lang="en-US" altLang="zh-CN" sz="2000" dirty="0">
                <a:solidFill>
                  <a:schemeClr val="bg1"/>
                </a:solidFill>
              </a:rPr>
              <a:t>, </a:t>
            </a:r>
            <a:r>
              <a:rPr lang="zh-CN" altLang="en-US" sz="2000" dirty="0">
                <a:solidFill>
                  <a:schemeClr val="bg1"/>
                </a:solidFill>
              </a:rPr>
              <a:t>暗级别明显左移</a:t>
            </a:r>
            <a:r>
              <a:rPr lang="en-US" altLang="zh-CN" sz="2000" dirty="0">
                <a:solidFill>
                  <a:schemeClr val="bg1"/>
                </a:solidFill>
              </a:rPr>
              <a:t>(</a:t>
            </a:r>
            <a:r>
              <a:rPr lang="zh-CN" altLang="en-US" sz="2000" dirty="0">
                <a:solidFill>
                  <a:schemeClr val="bg1"/>
                </a:solidFill>
              </a:rPr>
              <a:t>暗化级别</a:t>
            </a:r>
            <a:r>
              <a:rPr lang="en-US" altLang="zh-CN" sz="2000" dirty="0">
                <a:solidFill>
                  <a:schemeClr val="bg1"/>
                </a:solidFill>
              </a:rPr>
              <a:t>), </a:t>
            </a:r>
            <a:r>
              <a:rPr lang="zh-CN" altLang="en-US" sz="2000" dirty="0">
                <a:solidFill>
                  <a:schemeClr val="bg1"/>
                </a:solidFill>
              </a:rPr>
              <a:t>亮级别明显右移</a:t>
            </a:r>
            <a:r>
              <a:rPr lang="en-US" altLang="zh-CN" sz="2000" dirty="0">
                <a:solidFill>
                  <a:schemeClr val="bg1"/>
                </a:solidFill>
              </a:rPr>
              <a:t>, </a:t>
            </a:r>
            <a:r>
              <a:rPr lang="zh-CN" altLang="en-US" sz="2000" dirty="0">
                <a:solidFill>
                  <a:schemeClr val="bg1"/>
                </a:solidFill>
              </a:rPr>
              <a:t>中间灰度稍微分离</a:t>
            </a:r>
            <a:r>
              <a:rPr lang="en-US" altLang="zh-CN" sz="2000" dirty="0">
                <a:solidFill>
                  <a:schemeClr val="bg1"/>
                </a:solidFill>
              </a:rPr>
              <a:t>; </a:t>
            </a:r>
            <a:r>
              <a:rPr lang="zh-CN" altLang="en-US" sz="2000" dirty="0">
                <a:solidFill>
                  <a:schemeClr val="bg1"/>
                </a:solidFill>
              </a:rPr>
              <a:t>代价是加大了处理的复杂性</a:t>
            </a:r>
            <a:endParaRPr lang="en-US" altLang="zh-CN" sz="2000" dirty="0">
              <a:solidFill>
                <a:schemeClr val="bg1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en-US" altLang="zh-CN" sz="2000" dirty="0">
              <a:solidFill>
                <a:schemeClr val="bg1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en-US" altLang="zh-CN" sz="2000" dirty="0">
              <a:solidFill>
                <a:schemeClr val="bg1"/>
              </a:solidFill>
            </a:endParaRPr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F91EAA54-AC0A-4AEF-ACE5-B1DD3DC817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08171" y="4821439"/>
            <a:ext cx="1128382" cy="847206"/>
            <a:chOff x="8183879" y="1000124"/>
            <a:chExt cx="1562267" cy="1172973"/>
          </a:xfrm>
        </p:grpSpPr>
        <p:sp>
          <p:nvSpPr>
            <p:cNvPr id="83" name="Freeform 5">
              <a:extLst>
                <a:ext uri="{FF2B5EF4-FFF2-40B4-BE49-F238E27FC236}">
                  <a16:creationId xmlns:a16="http://schemas.microsoft.com/office/drawing/2014/main" id="{57EE6F04-B543-44E1-BA29-3DD44C5AED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83879" y="1348782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5">
              <a:extLst>
                <a:ext uri="{FF2B5EF4-FFF2-40B4-BE49-F238E27FC236}">
                  <a16:creationId xmlns:a16="http://schemas.microsoft.com/office/drawing/2014/main" id="{D5559A4F-CFAC-4ECC-B04A-670D559B96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83979" y="1000124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7" name="图片 6">
            <a:extLst>
              <a:ext uri="{FF2B5EF4-FFF2-40B4-BE49-F238E27FC236}">
                <a16:creationId xmlns:a16="http://schemas.microsoft.com/office/drawing/2014/main" id="{3556E847-AA89-4EB3-8973-1BADF56B333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723" t="-1959" r="72009" b="7873"/>
          <a:stretch/>
        </p:blipFill>
        <p:spPr>
          <a:xfrm>
            <a:off x="180391" y="3601691"/>
            <a:ext cx="1861457" cy="513047"/>
          </a:xfrm>
          <a:prstGeom prst="rect">
            <a:avLst/>
          </a:prstGeom>
        </p:spPr>
      </p:pic>
      <p:pic>
        <p:nvPicPr>
          <p:cNvPr id="13" name="图片 12" descr="图片包含 照片, 文字, 人员, 户外&#10;&#10;已生成极高可信度的说明">
            <a:extLst>
              <a:ext uri="{FF2B5EF4-FFF2-40B4-BE49-F238E27FC236}">
                <a16:creationId xmlns:a16="http://schemas.microsoft.com/office/drawing/2014/main" id="{1D831793-1741-47E5-9E79-0864FE83D24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7035" r="21612" b="13420"/>
          <a:stretch/>
        </p:blipFill>
        <p:spPr>
          <a:xfrm>
            <a:off x="2922814" y="176484"/>
            <a:ext cx="2742424" cy="3280212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4A0609A5-6FE9-4AFE-A640-ED4E3B9CD02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5814" t="-10728" r="-788" b="-22776"/>
          <a:stretch/>
        </p:blipFill>
        <p:spPr>
          <a:xfrm>
            <a:off x="2222239" y="3574256"/>
            <a:ext cx="5483133" cy="72799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7E2FF91-E8B1-4685-BF30-951C37B4D53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6714" r="7505"/>
          <a:stretch/>
        </p:blipFill>
        <p:spPr>
          <a:xfrm>
            <a:off x="8911033" y="457321"/>
            <a:ext cx="2981908" cy="247523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73A002B-38D7-46D1-9450-444D9A16A8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04290" y="513763"/>
            <a:ext cx="3306743" cy="2324079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477DD249-483F-411E-BE7E-9CB56348248D}"/>
              </a:ext>
            </a:extLst>
          </p:cNvPr>
          <p:cNvSpPr txBox="1"/>
          <p:nvPr/>
        </p:nvSpPr>
        <p:spPr>
          <a:xfrm>
            <a:off x="5623322" y="3069153"/>
            <a:ext cx="63882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原图像直方图</a:t>
            </a:r>
            <a:r>
              <a:rPr lang="en-US" altLang="zh-CN" dirty="0"/>
              <a:t>vs</a:t>
            </a:r>
            <a:r>
              <a:rPr lang="zh-CN" altLang="en-US" dirty="0"/>
              <a:t>基于规则的模糊集合的对比度增强后的直方图</a:t>
            </a:r>
          </a:p>
        </p:txBody>
      </p:sp>
    </p:spTree>
    <p:extLst>
      <p:ext uri="{BB962C8B-B14F-4D97-AF65-F5344CB8AC3E}">
        <p14:creationId xmlns:p14="http://schemas.microsoft.com/office/powerpoint/2010/main" val="202125552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88063DA2-1792-4682-A8C6-9233D1357D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23392"/>
            <a:ext cx="3363974" cy="1607060"/>
          </a:xfrm>
          <a:noFill/>
          <a:ln w="19050">
            <a:solidFill>
              <a:schemeClr val="tx1"/>
            </a:solidFill>
          </a:ln>
        </p:spPr>
        <p:txBody>
          <a:bodyPr wrap="square" anchor="ctr">
            <a:normAutofit/>
          </a:bodyPr>
          <a:lstStyle/>
          <a:p>
            <a:pPr algn="ctr"/>
            <a:r>
              <a:rPr lang="zh-CN" altLang="en-US" sz="2800" dirty="0"/>
              <a:t>模糊集合应用</a:t>
            </a:r>
            <a:r>
              <a:rPr lang="en-US" altLang="zh-CN" sz="2800" dirty="0"/>
              <a:t>-</a:t>
            </a:r>
            <a:r>
              <a:rPr lang="zh-CN" altLang="en-US" sz="2800" dirty="0"/>
              <a:t>空间滤波增强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FC7EDE8-82DD-4B0A-B474-231F44A79C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2"/>
            <a:ext cx="3363974" cy="4219957"/>
          </a:xfrm>
        </p:spPr>
        <p:txBody>
          <a:bodyPr>
            <a:normAutofit fontScale="92500"/>
          </a:bodyPr>
          <a:lstStyle/>
          <a:p>
            <a:r>
              <a:rPr lang="zh-CN" altLang="en-US" sz="2600" dirty="0"/>
              <a:t>定义一个邻域特性</a:t>
            </a:r>
            <a:endParaRPr lang="en-US" altLang="zh-CN" sz="2600" dirty="0"/>
          </a:p>
          <a:p>
            <a:r>
              <a:rPr lang="zh-CN" altLang="en-US" sz="2600" dirty="0"/>
              <a:t>基于模糊集合概念的边缘提取算法</a:t>
            </a:r>
            <a:r>
              <a:rPr lang="en-US" altLang="zh-CN" sz="2600" dirty="0"/>
              <a:t>:</a:t>
            </a:r>
          </a:p>
          <a:p>
            <a:r>
              <a:rPr lang="zh-CN" altLang="en-US" sz="2600" dirty="0"/>
              <a:t>如果像素属于平滑区</a:t>
            </a:r>
            <a:r>
              <a:rPr lang="en-US" altLang="zh-CN" sz="2600" dirty="0"/>
              <a:t>, </a:t>
            </a:r>
            <a:r>
              <a:rPr lang="zh-CN" altLang="en-US" sz="2600" dirty="0"/>
              <a:t>令其为白色</a:t>
            </a:r>
            <a:r>
              <a:rPr lang="en-US" altLang="zh-CN" sz="2600" dirty="0"/>
              <a:t>, </a:t>
            </a:r>
            <a:r>
              <a:rPr lang="zh-CN" altLang="en-US" sz="2600" dirty="0"/>
              <a:t>否则为黑色</a:t>
            </a:r>
            <a:endParaRPr lang="en-US" altLang="zh-CN" sz="2600" dirty="0"/>
          </a:p>
          <a:p>
            <a:pPr lvl="1"/>
            <a:r>
              <a:rPr lang="zh-CN" altLang="en-US" sz="2200" dirty="0"/>
              <a:t>白色和黑色是模糊集合</a:t>
            </a:r>
            <a:endParaRPr lang="en-US" altLang="zh-CN" sz="2200" dirty="0"/>
          </a:p>
          <a:p>
            <a:pPr lvl="1"/>
            <a:r>
              <a:rPr lang="zh-CN" altLang="en-US" sz="2200" dirty="0"/>
              <a:t>平滑区</a:t>
            </a:r>
            <a:r>
              <a:rPr lang="en-US" altLang="zh-CN" sz="2200" dirty="0"/>
              <a:t>: </a:t>
            </a:r>
            <a:r>
              <a:rPr lang="zh-CN" altLang="en-US" sz="2200" dirty="0"/>
              <a:t>邻域中心处像素个邻域像素间的灰度差</a:t>
            </a:r>
            <a:endParaRPr lang="en-US" altLang="zh-CN" sz="2200" dirty="0"/>
          </a:p>
          <a:p>
            <a:pPr lvl="1"/>
            <a:r>
              <a:rPr lang="en-US" altLang="zh-CN" sz="2200" dirty="0"/>
              <a:t>“0”</a:t>
            </a:r>
            <a:r>
              <a:rPr lang="zh-CN" altLang="en-US" sz="2200" dirty="0"/>
              <a:t>也是一个模糊集合</a:t>
            </a:r>
            <a:endParaRPr lang="en-US" altLang="zh-CN" sz="2200" dirty="0"/>
          </a:p>
          <a:p>
            <a:endParaRPr lang="en-US" altLang="zh-CN" sz="20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F7F5289-D105-4309-9CC7-FF631AFE05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7764" y="3059779"/>
            <a:ext cx="5514975" cy="20574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EF57DED-4CDE-4811-A19B-1905102D2E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1126" y="219968"/>
            <a:ext cx="5048250" cy="2905125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5CA1715D-C98E-492A-924C-ABFA63F60975}"/>
              </a:ext>
            </a:extLst>
          </p:cNvPr>
          <p:cNvSpPr txBox="1"/>
          <p:nvPr/>
        </p:nvSpPr>
        <p:spPr>
          <a:xfrm>
            <a:off x="5297764" y="5117179"/>
            <a:ext cx="586731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规则</a:t>
            </a:r>
            <a:r>
              <a:rPr lang="en-US" altLang="zh-CN" dirty="0">
                <a:solidFill>
                  <a:schemeClr val="bg1"/>
                </a:solidFill>
              </a:rPr>
              <a:t>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1"/>
                </a:solidFill>
              </a:rPr>
              <a:t>d</a:t>
            </a:r>
            <a:r>
              <a:rPr lang="en-US" altLang="zh-CN" baseline="-25000" dirty="0">
                <a:solidFill>
                  <a:schemeClr val="bg1"/>
                </a:solidFill>
              </a:rPr>
              <a:t>i</a:t>
            </a:r>
            <a:r>
              <a:rPr lang="en-US" altLang="zh-CN" dirty="0">
                <a:solidFill>
                  <a:schemeClr val="bg1"/>
                </a:solidFill>
              </a:rPr>
              <a:t>: </a:t>
            </a:r>
            <a:r>
              <a:rPr lang="zh-CN" altLang="en-US" dirty="0">
                <a:solidFill>
                  <a:schemeClr val="bg1"/>
                </a:solidFill>
              </a:rPr>
              <a:t>第</a:t>
            </a:r>
            <a:r>
              <a:rPr lang="en-US" altLang="zh-CN" dirty="0" err="1">
                <a:solidFill>
                  <a:schemeClr val="bg1"/>
                </a:solidFill>
              </a:rPr>
              <a:t>i</a:t>
            </a:r>
            <a:r>
              <a:rPr lang="zh-CN" altLang="en-US" dirty="0">
                <a:solidFill>
                  <a:schemeClr val="bg1"/>
                </a:solidFill>
              </a:rPr>
              <a:t>个邻点和中心点</a:t>
            </a:r>
            <a:r>
              <a:rPr lang="en-US" altLang="zh-CN" dirty="0">
                <a:solidFill>
                  <a:schemeClr val="bg1"/>
                </a:solidFill>
              </a:rPr>
              <a:t>z</a:t>
            </a:r>
            <a:r>
              <a:rPr lang="en-US" altLang="zh-CN" baseline="-25000" dirty="0">
                <a:solidFill>
                  <a:schemeClr val="bg1"/>
                </a:solidFill>
              </a:rPr>
              <a:t>5</a:t>
            </a:r>
            <a:r>
              <a:rPr lang="zh-CN" altLang="en-US" dirty="0">
                <a:solidFill>
                  <a:schemeClr val="bg1"/>
                </a:solidFill>
              </a:rPr>
              <a:t>之间的灰度差</a:t>
            </a:r>
            <a:endParaRPr lang="en-US" altLang="zh-CN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1"/>
                </a:solidFill>
              </a:rPr>
              <a:t>在灰度差为</a:t>
            </a:r>
            <a:r>
              <a:rPr lang="en-US" altLang="zh-CN" dirty="0">
                <a:solidFill>
                  <a:schemeClr val="bg1"/>
                </a:solidFill>
              </a:rPr>
              <a:t>0 (</a:t>
            </a:r>
            <a:r>
              <a:rPr lang="zh-CN" altLang="en-US" dirty="0">
                <a:solidFill>
                  <a:schemeClr val="bg1"/>
                </a:solidFill>
              </a:rPr>
              <a:t>模糊概念</a:t>
            </a:r>
            <a:r>
              <a:rPr lang="en-US" altLang="zh-CN" dirty="0">
                <a:solidFill>
                  <a:schemeClr val="bg1"/>
                </a:solidFill>
              </a:rPr>
              <a:t>)</a:t>
            </a:r>
            <a:r>
              <a:rPr lang="zh-CN" altLang="en-US" dirty="0">
                <a:solidFill>
                  <a:schemeClr val="bg1"/>
                </a:solidFill>
              </a:rPr>
              <a:t>时</a:t>
            </a:r>
            <a:r>
              <a:rPr lang="en-US" altLang="zh-CN" dirty="0">
                <a:solidFill>
                  <a:schemeClr val="bg1"/>
                </a:solidFill>
              </a:rPr>
              <a:t>, </a:t>
            </a:r>
            <a:r>
              <a:rPr lang="zh-CN" altLang="en-US" dirty="0">
                <a:solidFill>
                  <a:schemeClr val="bg1"/>
                </a:solidFill>
              </a:rPr>
              <a:t>中心像素为平滑区一部分</a:t>
            </a:r>
            <a:r>
              <a:rPr lang="en-US" altLang="zh-CN" dirty="0">
                <a:solidFill>
                  <a:schemeClr val="bg1"/>
                </a:solidFill>
              </a:rPr>
              <a:t>; </a:t>
            </a:r>
          </a:p>
          <a:p>
            <a:r>
              <a:rPr lang="zh-CN" altLang="en-US" dirty="0">
                <a:solidFill>
                  <a:schemeClr val="bg1"/>
                </a:solidFill>
              </a:rPr>
              <a:t>否则为边缘像素</a:t>
            </a:r>
          </a:p>
        </p:txBody>
      </p:sp>
    </p:spTree>
    <p:extLst>
      <p:ext uri="{BB962C8B-B14F-4D97-AF65-F5344CB8AC3E}">
        <p14:creationId xmlns:p14="http://schemas.microsoft.com/office/powerpoint/2010/main" val="7295832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88063DA2-1792-4682-A8C6-9233D1357D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23392"/>
            <a:ext cx="3363974" cy="1607060"/>
          </a:xfrm>
          <a:noFill/>
          <a:ln w="19050">
            <a:solidFill>
              <a:schemeClr val="tx1"/>
            </a:solidFill>
          </a:ln>
        </p:spPr>
        <p:txBody>
          <a:bodyPr wrap="square" anchor="ctr">
            <a:normAutofit/>
          </a:bodyPr>
          <a:lstStyle/>
          <a:p>
            <a:pPr algn="ctr"/>
            <a:r>
              <a:rPr lang="zh-CN" altLang="en-US" sz="2800" dirty="0"/>
              <a:t>模糊集合应用</a:t>
            </a:r>
            <a:r>
              <a:rPr lang="en-US" altLang="zh-CN" sz="2800" dirty="0"/>
              <a:t>-</a:t>
            </a:r>
            <a:r>
              <a:rPr lang="zh-CN" altLang="en-US" sz="2800" dirty="0"/>
              <a:t>空间滤波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FC7EDE8-82DD-4B0A-B474-231F44A79C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2"/>
            <a:ext cx="3363974" cy="4219957"/>
          </a:xfrm>
        </p:spPr>
        <p:txBody>
          <a:bodyPr>
            <a:normAutofit/>
          </a:bodyPr>
          <a:lstStyle/>
          <a:p>
            <a:r>
              <a:rPr lang="zh-CN" altLang="en-US" sz="2600" dirty="0"/>
              <a:t>定义一个邻域特性</a:t>
            </a:r>
            <a:endParaRPr lang="en-US" altLang="zh-CN" sz="2600" dirty="0"/>
          </a:p>
          <a:p>
            <a:r>
              <a:rPr lang="zh-CN" altLang="en-US" sz="2600" dirty="0"/>
              <a:t>基于模糊集合概念的边缘提取算法</a:t>
            </a:r>
            <a:r>
              <a:rPr lang="en-US" altLang="zh-CN" sz="2600" dirty="0"/>
              <a:t>:</a:t>
            </a:r>
          </a:p>
          <a:p>
            <a:r>
              <a:rPr lang="zh-CN" altLang="en-US" sz="2600" dirty="0"/>
              <a:t>如果像素属于平滑区</a:t>
            </a:r>
            <a:r>
              <a:rPr lang="en-US" altLang="zh-CN" sz="2600" dirty="0"/>
              <a:t>, </a:t>
            </a:r>
            <a:r>
              <a:rPr lang="zh-CN" altLang="en-US" sz="2600" dirty="0"/>
              <a:t>令其为白色</a:t>
            </a:r>
            <a:r>
              <a:rPr lang="en-US" altLang="zh-CN" sz="2600" dirty="0"/>
              <a:t>, </a:t>
            </a:r>
            <a:r>
              <a:rPr lang="zh-CN" altLang="en-US" sz="2600" dirty="0"/>
              <a:t>否则为黑色</a:t>
            </a:r>
            <a:endParaRPr lang="en-US" altLang="zh-CN" sz="2600" dirty="0"/>
          </a:p>
          <a:p>
            <a:r>
              <a:rPr lang="zh-CN" altLang="en-US" sz="2400" dirty="0"/>
              <a:t>查看模糊集合隶属函数</a:t>
            </a:r>
            <a:endParaRPr lang="en-US" altLang="zh-CN" sz="2400" dirty="0"/>
          </a:p>
          <a:p>
            <a:pPr lvl="1"/>
            <a:r>
              <a:rPr lang="en-US" altLang="zh-CN" sz="1800" dirty="0"/>
              <a:t>”0”: ZE, </a:t>
            </a:r>
            <a:r>
              <a:rPr lang="zh-CN" altLang="en-US" sz="1800" dirty="0"/>
              <a:t>范围</a:t>
            </a:r>
            <a:r>
              <a:rPr lang="en-US" altLang="zh-CN" sz="1800" dirty="0"/>
              <a:t>[-(L-1), L-1]</a:t>
            </a:r>
          </a:p>
          <a:p>
            <a:pPr lvl="1"/>
            <a:r>
              <a:rPr lang="zh-CN" altLang="en-US" sz="1800" dirty="0"/>
              <a:t>黑色</a:t>
            </a:r>
            <a:r>
              <a:rPr lang="en-US" altLang="zh-CN" sz="1800" dirty="0"/>
              <a:t>: BL, [0, L-1] </a:t>
            </a:r>
          </a:p>
          <a:p>
            <a:pPr lvl="1"/>
            <a:r>
              <a:rPr lang="zh-CN" altLang="en-US" sz="1800" dirty="0"/>
              <a:t>白色</a:t>
            </a:r>
            <a:r>
              <a:rPr lang="en-US" altLang="zh-CN" sz="1800" dirty="0"/>
              <a:t>: WH, [0, L-1] 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F7F5289-D105-4309-9CC7-FF631AFE05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1882" y="2905125"/>
            <a:ext cx="4074836" cy="152014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EF57DED-4CDE-4811-A19B-1905102D2E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5175" y="0"/>
            <a:ext cx="5048250" cy="290512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7952A2F-5761-4B71-AEA3-9483DE0544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62799" y="4619002"/>
            <a:ext cx="6485733" cy="207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1571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88063DA2-1792-4682-A8C6-9233D1357D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23392"/>
            <a:ext cx="3363974" cy="1607060"/>
          </a:xfrm>
          <a:noFill/>
          <a:ln w="19050">
            <a:solidFill>
              <a:schemeClr val="tx1"/>
            </a:solidFill>
          </a:ln>
        </p:spPr>
        <p:txBody>
          <a:bodyPr wrap="square" anchor="ctr">
            <a:normAutofit/>
          </a:bodyPr>
          <a:lstStyle/>
          <a:p>
            <a:pPr algn="ctr"/>
            <a:r>
              <a:rPr lang="zh-CN" altLang="en-US" sz="2800" dirty="0"/>
              <a:t>模糊集合应用</a:t>
            </a:r>
            <a:r>
              <a:rPr lang="en-US" altLang="zh-CN" sz="2800" dirty="0"/>
              <a:t>-</a:t>
            </a:r>
            <a:r>
              <a:rPr lang="zh-CN" altLang="en-US" sz="2800" dirty="0"/>
              <a:t>空间滤波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FC7EDE8-82DD-4B0A-B474-231F44A79C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2"/>
            <a:ext cx="3363974" cy="4219957"/>
          </a:xfrm>
        </p:spPr>
        <p:txBody>
          <a:bodyPr>
            <a:normAutofit/>
          </a:bodyPr>
          <a:lstStyle/>
          <a:p>
            <a:r>
              <a:rPr lang="zh-CN" altLang="en-US" sz="2600" dirty="0"/>
              <a:t>定义一个邻域特性</a:t>
            </a:r>
            <a:endParaRPr lang="en-US" altLang="zh-CN" sz="2600" dirty="0"/>
          </a:p>
          <a:p>
            <a:r>
              <a:rPr lang="zh-CN" altLang="en-US" sz="2600" dirty="0"/>
              <a:t>基于模糊集合概念的边缘提取算法</a:t>
            </a:r>
            <a:r>
              <a:rPr lang="en-US" altLang="zh-CN" sz="2600" dirty="0"/>
              <a:t>:</a:t>
            </a:r>
          </a:p>
          <a:p>
            <a:r>
              <a:rPr lang="zh-CN" altLang="en-US" sz="2600" dirty="0"/>
              <a:t>如果像素属于平滑区</a:t>
            </a:r>
            <a:r>
              <a:rPr lang="en-US" altLang="zh-CN" sz="2600" dirty="0"/>
              <a:t>, </a:t>
            </a:r>
            <a:r>
              <a:rPr lang="zh-CN" altLang="en-US" sz="2600" dirty="0"/>
              <a:t>令其为白色</a:t>
            </a:r>
            <a:r>
              <a:rPr lang="en-US" altLang="zh-CN" sz="2600" dirty="0"/>
              <a:t>, </a:t>
            </a:r>
            <a:r>
              <a:rPr lang="zh-CN" altLang="en-US" sz="2600" dirty="0"/>
              <a:t>否则为黑色</a:t>
            </a:r>
            <a:endParaRPr lang="en-US" altLang="zh-CN" sz="2600" dirty="0"/>
          </a:p>
          <a:p>
            <a:r>
              <a:rPr lang="zh-CN" altLang="en-US" sz="2400" dirty="0"/>
              <a:t>查看模糊集合隶属函数</a:t>
            </a:r>
            <a:endParaRPr lang="en-US" altLang="zh-CN" sz="2400" dirty="0"/>
          </a:p>
          <a:p>
            <a:pPr lvl="1"/>
            <a:r>
              <a:rPr lang="en-US" altLang="zh-CN" sz="1800" dirty="0"/>
              <a:t>”0”: ZE, </a:t>
            </a:r>
            <a:r>
              <a:rPr lang="zh-CN" altLang="en-US" sz="1800" dirty="0"/>
              <a:t>范围</a:t>
            </a:r>
            <a:r>
              <a:rPr lang="en-US" altLang="zh-CN" sz="1800" dirty="0"/>
              <a:t>[-(L-1), L-1]</a:t>
            </a:r>
          </a:p>
          <a:p>
            <a:pPr lvl="1"/>
            <a:r>
              <a:rPr lang="zh-CN" altLang="en-US" sz="1800" dirty="0"/>
              <a:t>黑色</a:t>
            </a:r>
            <a:r>
              <a:rPr lang="en-US" altLang="zh-CN" sz="1800" dirty="0"/>
              <a:t>: BL, [0, L-1] </a:t>
            </a:r>
          </a:p>
          <a:p>
            <a:pPr lvl="1"/>
            <a:r>
              <a:rPr lang="zh-CN" altLang="en-US" sz="1800" dirty="0"/>
              <a:t>白色</a:t>
            </a:r>
            <a:r>
              <a:rPr lang="en-US" altLang="zh-CN" sz="1800" dirty="0"/>
              <a:t>: WH, [0, L-1] 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F7F5289-D105-4309-9CC7-FF631AFE05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5400" y="340278"/>
            <a:ext cx="4074836" cy="152014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BA07A3B-FCE7-494B-94D6-AD00BCDE61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7764" y="1958700"/>
            <a:ext cx="6430109" cy="4068862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037F8622-AE18-429D-A54B-0A1BF61B4B12}"/>
              </a:ext>
            </a:extLst>
          </p:cNvPr>
          <p:cNvSpPr txBox="1"/>
          <p:nvPr/>
        </p:nvSpPr>
        <p:spPr>
          <a:xfrm>
            <a:off x="5748351" y="6079476"/>
            <a:ext cx="59795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图形化的规则</a:t>
            </a:r>
            <a:r>
              <a:rPr lang="en-US" altLang="zh-CN" dirty="0">
                <a:solidFill>
                  <a:schemeClr val="bg1"/>
                </a:solidFill>
              </a:rPr>
              <a:t>: </a:t>
            </a:r>
          </a:p>
          <a:p>
            <a:r>
              <a:rPr lang="zh-CN" altLang="en-US" dirty="0">
                <a:solidFill>
                  <a:schemeClr val="bg1"/>
                </a:solidFill>
              </a:rPr>
              <a:t>标为</a:t>
            </a:r>
            <a:r>
              <a:rPr lang="en-US" altLang="zh-CN" dirty="0">
                <a:solidFill>
                  <a:schemeClr val="bg1"/>
                </a:solidFill>
              </a:rPr>
              <a:t>Z</a:t>
            </a:r>
            <a:r>
              <a:rPr lang="en-US" altLang="zh-CN" baseline="-25000" dirty="0">
                <a:solidFill>
                  <a:schemeClr val="bg1"/>
                </a:solidFill>
              </a:rPr>
              <a:t>5</a:t>
            </a:r>
            <a:r>
              <a:rPr lang="zh-CN" altLang="en-US" dirty="0">
                <a:solidFill>
                  <a:schemeClr val="bg1"/>
                </a:solidFill>
              </a:rPr>
              <a:t>的方框指出中心像素的灰度被映射到输出值</a:t>
            </a:r>
            <a:r>
              <a:rPr lang="en-US" altLang="zh-CN" dirty="0">
                <a:solidFill>
                  <a:schemeClr val="bg1"/>
                </a:solidFill>
              </a:rPr>
              <a:t>NL/WH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2521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0D7657-F5B9-4CF0-8478-2BD443B00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直方图匹配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FBE7942-E489-4D88-B144-73A1D92A183E}"/>
              </a:ext>
            </a:extLst>
          </p:cNvPr>
          <p:cNvSpPr txBox="1"/>
          <p:nvPr/>
        </p:nvSpPr>
        <p:spPr>
          <a:xfrm>
            <a:off x="8772208" y="6460670"/>
            <a:ext cx="785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书</a:t>
            </a:r>
            <a:r>
              <a:rPr lang="en-US" altLang="zh-CN" dirty="0"/>
              <a:t>P77</a:t>
            </a:r>
            <a:endParaRPr lang="zh-CN" altLang="en-US" dirty="0"/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06E10326-790C-4480-81EB-EB2FD0D2B5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23945" y="1825625"/>
            <a:ext cx="794410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25717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8" name="Rectangle 77">
            <a:extLst>
              <a:ext uri="{FF2B5EF4-FFF2-40B4-BE49-F238E27FC236}">
                <a16:creationId xmlns:a16="http://schemas.microsoft.com/office/drawing/2014/main" id="{6EFFF4A2-EB01-4738-9824-8D9A72A51B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23D97D8B-CFC5-431A-AA32-93C4522A6E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4233674"/>
            <a:ext cx="12192000" cy="262432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88063DA2-1792-4682-A8C6-9233D1357D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9264" y="4535424"/>
            <a:ext cx="3685032" cy="1586162"/>
          </a:xfrm>
        </p:spPr>
        <p:txBody>
          <a:bodyPr anchor="t">
            <a:normAutofit/>
          </a:bodyPr>
          <a:lstStyle/>
          <a:p>
            <a:r>
              <a:rPr lang="zh-CN" altLang="en-US" sz="3400" dirty="0">
                <a:solidFill>
                  <a:schemeClr val="bg1"/>
                </a:solidFill>
              </a:rPr>
              <a:t>模糊集合应用</a:t>
            </a:r>
            <a:r>
              <a:rPr lang="en-US" altLang="zh-CN" sz="3400" dirty="0">
                <a:solidFill>
                  <a:schemeClr val="bg1"/>
                </a:solidFill>
              </a:rPr>
              <a:t>-</a:t>
            </a:r>
            <a:r>
              <a:rPr lang="zh-CN" altLang="en-US" sz="3400" dirty="0">
                <a:solidFill>
                  <a:schemeClr val="bg1"/>
                </a:solidFill>
              </a:rPr>
              <a:t>空间滤波增强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FC7EDE8-82DD-4B0A-B474-231F44A79C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74920" y="4535424"/>
            <a:ext cx="4930626" cy="2267902"/>
          </a:xfrm>
        </p:spPr>
        <p:txBody>
          <a:bodyPr>
            <a:normAutofit fontScale="92500" lnSpcReduction="10000"/>
          </a:bodyPr>
          <a:lstStyle/>
          <a:p>
            <a:r>
              <a:rPr lang="zh-CN" altLang="en-US" sz="2000" dirty="0">
                <a:solidFill>
                  <a:schemeClr val="bg1"/>
                </a:solidFill>
              </a:rPr>
              <a:t>说明</a:t>
            </a:r>
            <a:endParaRPr lang="en-US" altLang="zh-CN" sz="2000" dirty="0">
              <a:solidFill>
                <a:schemeClr val="bg1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en-US" sz="2000" dirty="0">
                <a:solidFill>
                  <a:schemeClr val="bg1"/>
                </a:solidFill>
              </a:rPr>
              <a:t>提取区域间边缘方法的效果</a:t>
            </a:r>
            <a:r>
              <a:rPr lang="en-US" altLang="zh-CN" sz="2000" dirty="0">
                <a:solidFill>
                  <a:schemeClr val="bg1"/>
                </a:solidFill>
              </a:rPr>
              <a:t>, </a:t>
            </a:r>
            <a:r>
              <a:rPr lang="zh-CN" altLang="en-US" sz="2000" dirty="0">
                <a:solidFill>
                  <a:schemeClr val="bg1"/>
                </a:solidFill>
              </a:rPr>
              <a:t>包括大脑的轮廓</a:t>
            </a:r>
            <a:r>
              <a:rPr lang="en-US" altLang="zh-CN" sz="2000" dirty="0">
                <a:solidFill>
                  <a:schemeClr val="bg1"/>
                </a:solidFill>
              </a:rPr>
              <a:t>(</a:t>
            </a:r>
            <a:r>
              <a:rPr lang="zh-CN" altLang="en-US" sz="2000" dirty="0">
                <a:solidFill>
                  <a:schemeClr val="bg1"/>
                </a:solidFill>
              </a:rPr>
              <a:t>灰色区域内部</a:t>
            </a:r>
            <a:r>
              <a:rPr lang="en-US" altLang="zh-CN" sz="2000" dirty="0">
                <a:solidFill>
                  <a:schemeClr val="bg1"/>
                </a:solidFill>
              </a:rPr>
              <a:t>)</a:t>
            </a:r>
          </a:p>
          <a:p>
            <a:pPr marL="457200" indent="-457200">
              <a:buFont typeface="+mj-lt"/>
              <a:buAutoNum type="arabicPeriod"/>
            </a:pPr>
            <a:r>
              <a:rPr lang="zh-CN" altLang="en-US" sz="2000" dirty="0">
                <a:solidFill>
                  <a:schemeClr val="bg1"/>
                </a:solidFill>
              </a:rPr>
              <a:t>平滑区呈现灰色</a:t>
            </a:r>
            <a:r>
              <a:rPr lang="en-US" altLang="zh-CN" sz="2000" dirty="0">
                <a:solidFill>
                  <a:schemeClr val="bg1"/>
                </a:solidFill>
              </a:rPr>
              <a:t>: </a:t>
            </a:r>
            <a:r>
              <a:rPr lang="zh-CN" altLang="en-US" sz="2000" dirty="0">
                <a:solidFill>
                  <a:schemeClr val="bg1"/>
                </a:solidFill>
              </a:rPr>
              <a:t>灰度差接近</a:t>
            </a:r>
            <a:r>
              <a:rPr lang="en-US" altLang="zh-CN" sz="2000" dirty="0">
                <a:solidFill>
                  <a:schemeClr val="bg1"/>
                </a:solidFill>
              </a:rPr>
              <a:t>0</a:t>
            </a:r>
            <a:r>
              <a:rPr lang="zh-CN" altLang="en-US" sz="2000" dirty="0">
                <a:solidFill>
                  <a:schemeClr val="bg1"/>
                </a:solidFill>
              </a:rPr>
              <a:t>时</a:t>
            </a:r>
            <a:r>
              <a:rPr lang="en-US" altLang="zh-CN" sz="2000" dirty="0">
                <a:solidFill>
                  <a:schemeClr val="bg1"/>
                </a:solidFill>
              </a:rPr>
              <a:t>, THEN</a:t>
            </a:r>
            <a:r>
              <a:rPr lang="zh-CN" altLang="en-US" sz="2000" dirty="0">
                <a:solidFill>
                  <a:schemeClr val="bg1"/>
                </a:solidFill>
              </a:rPr>
              <a:t>规则有一个强响应</a:t>
            </a:r>
            <a:endParaRPr lang="en-US" altLang="zh-CN" sz="2000" dirty="0">
              <a:solidFill>
                <a:schemeClr val="bg1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en-US" sz="2000" dirty="0">
                <a:solidFill>
                  <a:schemeClr val="bg1"/>
                </a:solidFill>
              </a:rPr>
              <a:t>强响应修改</a:t>
            </a:r>
            <a:r>
              <a:rPr lang="en-US" altLang="zh-CN" sz="2000" dirty="0">
                <a:solidFill>
                  <a:schemeClr val="bg1"/>
                </a:solidFill>
              </a:rPr>
              <a:t>WH</a:t>
            </a:r>
            <a:r>
              <a:rPr lang="zh-CN" altLang="en-US" sz="2000" dirty="0">
                <a:solidFill>
                  <a:schemeClr val="bg1"/>
                </a:solidFill>
              </a:rPr>
              <a:t>函数</a:t>
            </a:r>
            <a:r>
              <a:rPr lang="en-US" altLang="zh-CN" sz="2000" dirty="0">
                <a:solidFill>
                  <a:schemeClr val="bg1"/>
                </a:solidFill>
              </a:rPr>
              <a:t>, </a:t>
            </a:r>
            <a:r>
              <a:rPr lang="zh-CN" altLang="en-US" sz="2000" dirty="0">
                <a:solidFill>
                  <a:schemeClr val="bg1"/>
                </a:solidFill>
              </a:rPr>
              <a:t>产生浅灰色调</a:t>
            </a:r>
            <a:endParaRPr lang="en-US" altLang="zh-CN" sz="2000" dirty="0">
              <a:solidFill>
                <a:schemeClr val="bg1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altLang="zh-CN" sz="2000" dirty="0">
                <a:solidFill>
                  <a:schemeClr val="bg1"/>
                </a:solidFill>
              </a:rPr>
              <a:t>(c) </a:t>
            </a:r>
            <a:r>
              <a:rPr lang="zh-CN" altLang="en-US" sz="2000" dirty="0">
                <a:solidFill>
                  <a:schemeClr val="bg1"/>
                </a:solidFill>
              </a:rPr>
              <a:t>通过扩展灰度级</a:t>
            </a:r>
            <a:r>
              <a:rPr lang="en-US" altLang="zh-CN" sz="2000" dirty="0">
                <a:solidFill>
                  <a:schemeClr val="bg1"/>
                </a:solidFill>
              </a:rPr>
              <a:t>, </a:t>
            </a:r>
            <a:r>
              <a:rPr lang="zh-CN" altLang="en-US" sz="2000" dirty="0">
                <a:solidFill>
                  <a:schemeClr val="bg1"/>
                </a:solidFill>
              </a:rPr>
              <a:t>范围为</a:t>
            </a:r>
            <a:r>
              <a:rPr lang="en-US" altLang="zh-CN" sz="2000" dirty="0">
                <a:solidFill>
                  <a:schemeClr val="bg1"/>
                </a:solidFill>
              </a:rPr>
              <a:t>[0, L-1]</a:t>
            </a:r>
          </a:p>
          <a:p>
            <a:pPr marL="457200" indent="-457200">
              <a:buFont typeface="+mj-lt"/>
              <a:buAutoNum type="arabicPeriod"/>
            </a:pPr>
            <a:endParaRPr lang="en-US" altLang="zh-CN" sz="2000" dirty="0">
              <a:solidFill>
                <a:schemeClr val="bg1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en-US" altLang="zh-CN" sz="2000" dirty="0">
              <a:solidFill>
                <a:schemeClr val="bg1"/>
              </a:solidFill>
            </a:endParaRPr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F91EAA54-AC0A-4AEF-ACE5-B1DD3DC817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08171" y="4821439"/>
            <a:ext cx="1128382" cy="847206"/>
            <a:chOff x="8183879" y="1000124"/>
            <a:chExt cx="1562267" cy="1172973"/>
          </a:xfrm>
        </p:grpSpPr>
        <p:sp>
          <p:nvSpPr>
            <p:cNvPr id="83" name="Freeform 5">
              <a:extLst>
                <a:ext uri="{FF2B5EF4-FFF2-40B4-BE49-F238E27FC236}">
                  <a16:creationId xmlns:a16="http://schemas.microsoft.com/office/drawing/2014/main" id="{57EE6F04-B543-44E1-BA29-3DD44C5AED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83879" y="1348782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5">
              <a:extLst>
                <a:ext uri="{FF2B5EF4-FFF2-40B4-BE49-F238E27FC236}">
                  <a16:creationId xmlns:a16="http://schemas.microsoft.com/office/drawing/2014/main" id="{D5559A4F-CFAC-4ECC-B04A-670D559B96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83979" y="1000124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9066B2E6-C363-4103-BE24-A0C5D5BDED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0625" y="54675"/>
            <a:ext cx="9810750" cy="412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9907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1172</TotalTime>
  <Words>2858</Words>
  <Application>Microsoft Office PowerPoint</Application>
  <PresentationFormat>宽屏</PresentationFormat>
  <Paragraphs>470</Paragraphs>
  <Slides>90</Slides>
  <Notes>79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90</vt:i4>
      </vt:variant>
    </vt:vector>
  </HeadingPairs>
  <TitlesOfParts>
    <vt:vector size="95" baseType="lpstr">
      <vt:lpstr>等线</vt:lpstr>
      <vt:lpstr>等线 Light</vt:lpstr>
      <vt:lpstr>Arial</vt:lpstr>
      <vt:lpstr>Wingdings</vt:lpstr>
      <vt:lpstr>Office 主题​​</vt:lpstr>
      <vt:lpstr>直方图均衡化</vt:lpstr>
      <vt:lpstr>理论基础</vt:lpstr>
      <vt:lpstr>理论基础</vt:lpstr>
      <vt:lpstr>理论基础</vt:lpstr>
      <vt:lpstr>理论基础</vt:lpstr>
      <vt:lpstr>理论基础</vt:lpstr>
      <vt:lpstr>基本思想</vt:lpstr>
      <vt:lpstr>直方图匹配</vt:lpstr>
      <vt:lpstr>直方图匹配</vt:lpstr>
      <vt:lpstr>直方图匹配</vt:lpstr>
      <vt:lpstr>直方图匹配</vt:lpstr>
      <vt:lpstr>直方图匹配</vt:lpstr>
      <vt:lpstr>直方图匹配</vt:lpstr>
      <vt:lpstr>直方图匹配</vt:lpstr>
      <vt:lpstr>直方图匹配</vt:lpstr>
      <vt:lpstr>直方图匹配</vt:lpstr>
      <vt:lpstr>直方图匹配</vt:lpstr>
      <vt:lpstr>直方图匹配</vt:lpstr>
      <vt:lpstr>局部直方图处理</vt:lpstr>
      <vt:lpstr>局部直方图处理</vt:lpstr>
      <vt:lpstr>局部直方图处理</vt:lpstr>
      <vt:lpstr>局部直方图处理</vt:lpstr>
      <vt:lpstr>空间滤波基础</vt:lpstr>
      <vt:lpstr>空间滤波基础</vt:lpstr>
      <vt:lpstr>空间滤波基础</vt:lpstr>
      <vt:lpstr>空间滤波基础</vt:lpstr>
      <vt:lpstr>空间滤波基础</vt:lpstr>
      <vt:lpstr>线性滤波器</vt:lpstr>
      <vt:lpstr>线性滤波器</vt:lpstr>
      <vt:lpstr>非线性滤波器</vt:lpstr>
      <vt:lpstr>非线性滤波器</vt:lpstr>
      <vt:lpstr>平滑滤波器</vt:lpstr>
      <vt:lpstr>平滑滤波器</vt:lpstr>
      <vt:lpstr>平滑滤波器</vt:lpstr>
      <vt:lpstr>平滑滤波器</vt:lpstr>
      <vt:lpstr>冲激函数</vt:lpstr>
      <vt:lpstr>平滑滤波器</vt:lpstr>
      <vt:lpstr>平滑滤波器</vt:lpstr>
      <vt:lpstr>平滑滤波器</vt:lpstr>
      <vt:lpstr>平滑滤波器</vt:lpstr>
      <vt:lpstr>平滑滤波器</vt:lpstr>
      <vt:lpstr>平滑滤波器</vt:lpstr>
      <vt:lpstr>平滑滤波器</vt:lpstr>
      <vt:lpstr>锐化滤波器</vt:lpstr>
      <vt:lpstr>锐化滤波器</vt:lpstr>
      <vt:lpstr>锐化滤波器</vt:lpstr>
      <vt:lpstr>锐化滤波器</vt:lpstr>
      <vt:lpstr>锐化滤波器</vt:lpstr>
      <vt:lpstr>锐化滤波器</vt:lpstr>
      <vt:lpstr>锐化滤波器</vt:lpstr>
      <vt:lpstr>锐化滤波器</vt:lpstr>
      <vt:lpstr>锐化滤波器</vt:lpstr>
      <vt:lpstr>锐化滤波器</vt:lpstr>
      <vt:lpstr>锐化滤波器</vt:lpstr>
      <vt:lpstr>锐化滤波器</vt:lpstr>
      <vt:lpstr>锐化滤波器</vt:lpstr>
      <vt:lpstr>锐化滤波器</vt:lpstr>
      <vt:lpstr>锐化滤波器</vt:lpstr>
      <vt:lpstr>PowerPoint 演示文稿</vt:lpstr>
      <vt:lpstr>混合空间增强法</vt:lpstr>
      <vt:lpstr>混合空间增强法</vt:lpstr>
      <vt:lpstr>混合空间增强法</vt:lpstr>
      <vt:lpstr>使用模糊技术进行灰度变换和空间滤波-引言</vt:lpstr>
      <vt:lpstr>模糊集合论原理-定义</vt:lpstr>
      <vt:lpstr>模糊集合论原理</vt:lpstr>
      <vt:lpstr>模糊集合论原理</vt:lpstr>
      <vt:lpstr>模糊集合论原理</vt:lpstr>
      <vt:lpstr>模糊集合论原理</vt:lpstr>
      <vt:lpstr>模糊集合论原理</vt:lpstr>
      <vt:lpstr>模糊集合论原理</vt:lpstr>
      <vt:lpstr>模糊集合论原理</vt:lpstr>
      <vt:lpstr>模糊集合论原理</vt:lpstr>
      <vt:lpstr>模糊集合应用</vt:lpstr>
      <vt:lpstr>模糊集合应用</vt:lpstr>
      <vt:lpstr>模糊集合应用</vt:lpstr>
      <vt:lpstr>模糊集合应用</vt:lpstr>
      <vt:lpstr>模糊集合应用</vt:lpstr>
      <vt:lpstr>模糊集合应用</vt:lpstr>
      <vt:lpstr>模糊集合应用</vt:lpstr>
      <vt:lpstr>模糊集合应用</vt:lpstr>
      <vt:lpstr>模糊集合应用-灰度变换</vt:lpstr>
      <vt:lpstr>模糊集合应用-灰度变换</vt:lpstr>
      <vt:lpstr>模糊集合应用-灰度变换</vt:lpstr>
      <vt:lpstr>模糊集合应用-灰度变换</vt:lpstr>
      <vt:lpstr>模糊集合应用-灰度变换</vt:lpstr>
      <vt:lpstr>模糊集合应用-灰度变换</vt:lpstr>
      <vt:lpstr>模糊集合应用-空间滤波增强</vt:lpstr>
      <vt:lpstr>模糊集合应用-空间滤波</vt:lpstr>
      <vt:lpstr>模糊集合应用-空间滤波</vt:lpstr>
      <vt:lpstr>模糊集合应用-空间滤波增强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直方图均衡化</dc:title>
  <dc:creator>x sy</dc:creator>
  <cp:lastModifiedBy>x sy</cp:lastModifiedBy>
  <cp:revision>50</cp:revision>
  <dcterms:created xsi:type="dcterms:W3CDTF">2020-01-09T09:07:21Z</dcterms:created>
  <dcterms:modified xsi:type="dcterms:W3CDTF">2020-01-10T04:40:00Z</dcterms:modified>
</cp:coreProperties>
</file>